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68" r:id="rId2"/>
    <p:sldId id="276" r:id="rId3"/>
    <p:sldId id="272" r:id="rId4"/>
    <p:sldId id="282" r:id="rId5"/>
    <p:sldId id="281" r:id="rId6"/>
    <p:sldId id="284" r:id="rId7"/>
    <p:sldId id="274" r:id="rId8"/>
    <p:sldId id="270" r:id="rId9"/>
    <p:sldId id="283" r:id="rId10"/>
    <p:sldId id="277" r:id="rId11"/>
    <p:sldId id="279" r:id="rId12"/>
    <p:sldId id="267" r:id="rId13"/>
    <p:sldId id="273" r:id="rId14"/>
    <p:sldId id="280" r:id="rId15"/>
    <p:sldId id="286" r:id="rId16"/>
    <p:sldId id="287" r:id="rId17"/>
    <p:sldId id="288" r:id="rId18"/>
    <p:sldId id="289" r:id="rId19"/>
    <p:sldId id="278" r:id="rId20"/>
    <p:sldId id="275" r:id="rId21"/>
    <p:sldId id="256" r:id="rId22"/>
    <p:sldId id="257" r:id="rId23"/>
    <p:sldId id="258" r:id="rId24"/>
    <p:sldId id="259" r:id="rId25"/>
    <p:sldId id="260" r:id="rId26"/>
    <p:sldId id="261" r:id="rId27"/>
    <p:sldId id="262" r:id="rId28"/>
    <p:sldId id="263" r:id="rId29"/>
    <p:sldId id="264" r:id="rId30"/>
    <p:sldId id="265" r:id="rId31"/>
    <p:sldId id="266" r:id="rId32"/>
    <p:sldId id="285"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6"/>
    <p:restoredTop sz="81875"/>
  </p:normalViewPr>
  <p:slideViewPr>
    <p:cSldViewPr snapToGrid="0" snapToObjects="1">
      <p:cViewPr varScale="1">
        <p:scale>
          <a:sx n="77" d="100"/>
          <a:sy n="77" d="100"/>
        </p:scale>
        <p:origin x="36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10.png>
</file>

<file path=ppt/media/image11.tiff>
</file>

<file path=ppt/media/image12.tiff>
</file>

<file path=ppt/media/image2.png>
</file>

<file path=ppt/media/image3.tiff>
</file>

<file path=ppt/media/image4.tiff>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19BE5E-C1B2-E147-B2D2-ABF65ED7ECD5}" type="datetimeFigureOut">
              <a:rPr kumimoji="1" lang="zh-CN" altLang="en-US" smtClean="0"/>
              <a:t>2017/11/7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162CBE-055B-044B-A0A7-D9DC56378FF0}" type="slidenum">
              <a:rPr kumimoji="1" lang="zh-CN" altLang="en-US" smtClean="0"/>
              <a:t>‹#›</a:t>
            </a:fld>
            <a:endParaRPr kumimoji="1" lang="zh-CN" altLang="en-US"/>
          </a:p>
        </p:txBody>
      </p:sp>
    </p:spTree>
    <p:extLst>
      <p:ext uri="{BB962C8B-B14F-4D97-AF65-F5344CB8AC3E}">
        <p14:creationId xmlns:p14="http://schemas.microsoft.com/office/powerpoint/2010/main" val="2117671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www.essentialsql.com/what-is-a-database-table/" TargetMode="External"/><Relationship Id="rId4" Type="http://schemas.openxmlformats.org/officeDocument/2006/relationships/hyperlink" Target="http://www.essentialsql.com/what-is-a-database-index/" TargetMode="External"/><Relationship Id="rId5" Type="http://schemas.openxmlformats.org/officeDocument/2006/relationships/hyperlink" Target="http://www.essentialsql.com/what-is-a-relational-database-view/" TargetMode="External"/><Relationship Id="rId6" Type="http://schemas.openxmlformats.org/officeDocument/2006/relationships/hyperlink" Target="http://www.essentialsql.com/what-is-a-stored-procedure/" TargetMode="External"/><Relationship Id="rId7" Type="http://schemas.openxmlformats.org/officeDocument/2006/relationships/hyperlink" Target="http://www.essentialsql.com/what-is-a-database-trigger/" TargetMode="External"/><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kern="1200" dirty="0" smtClean="0">
                <a:solidFill>
                  <a:schemeClr val="tx1"/>
                </a:solidFill>
                <a:effectLst/>
                <a:latin typeface="+mn-lt"/>
                <a:ea typeface="+mn-ea"/>
                <a:cs typeface="+mn-cs"/>
              </a:rPr>
              <a:t>（</a:t>
            </a:r>
            <a:r>
              <a:rPr lang="en-US" altLang="zh-CN" sz="1200" b="1" i="0" kern="1200" dirty="0" smtClean="0">
                <a:solidFill>
                  <a:schemeClr val="tx1"/>
                </a:solidFill>
                <a:effectLst/>
                <a:latin typeface="+mn-lt"/>
                <a:ea typeface="+mn-ea"/>
                <a:cs typeface="+mn-cs"/>
              </a:rPr>
              <a:t>1</a:t>
            </a:r>
            <a:r>
              <a:rPr lang="zh-CN" altLang="en-US" sz="1200" b="1" i="0" kern="1200" dirty="0" smtClean="0">
                <a:solidFill>
                  <a:schemeClr val="tx1"/>
                </a:solidFill>
                <a:effectLst/>
                <a:latin typeface="+mn-lt"/>
                <a:ea typeface="+mn-ea"/>
                <a:cs typeface="+mn-cs"/>
              </a:rPr>
              <a:t>）键值存储数据库（</a:t>
            </a:r>
            <a:r>
              <a:rPr lang="en-US" altLang="zh-CN" sz="1200" b="1" i="0" kern="1200" dirty="0" smtClean="0">
                <a:solidFill>
                  <a:schemeClr val="tx1"/>
                </a:solidFill>
                <a:effectLst/>
                <a:latin typeface="+mn-lt"/>
                <a:ea typeface="+mn-ea"/>
                <a:cs typeface="+mn-cs"/>
              </a:rPr>
              <a:t>key-value</a:t>
            </a:r>
            <a:r>
              <a:rPr lang="zh-CN" altLang="en-US" sz="1200" b="1" i="0" kern="1200" dirty="0" smtClean="0">
                <a:solidFill>
                  <a:schemeClr val="tx1"/>
                </a:solidFill>
                <a:effectLst/>
                <a:latin typeface="+mn-lt"/>
                <a:ea typeface="+mn-ea"/>
                <a:cs typeface="+mn-cs"/>
              </a:rPr>
              <a:t>）</a:t>
            </a:r>
            <a:endParaRPr lang="en-US" altLang="zh-CN" dirty="0" smtClean="0"/>
          </a:p>
          <a:p>
            <a:r>
              <a:rPr lang="zh-CN" altLang="en-US" dirty="0" smtClean="0"/>
              <a:t>键值数据库就类似传统语言中使用的哈希表。可以通过</a:t>
            </a:r>
            <a:r>
              <a:rPr lang="en-US" altLang="zh-CN" dirty="0" smtClean="0"/>
              <a:t>key</a:t>
            </a:r>
            <a:r>
              <a:rPr lang="zh-CN" altLang="en-US" dirty="0" smtClean="0"/>
              <a:t>来添加、查询或者删除数据库，因为使用</a:t>
            </a:r>
            <a:r>
              <a:rPr lang="en-US" altLang="zh-CN" dirty="0" smtClean="0"/>
              <a:t>key</a:t>
            </a:r>
            <a:r>
              <a:rPr lang="zh-CN" altLang="en-US" dirty="0" smtClean="0"/>
              <a:t>主键访问，所以会获得很高的性能及扩展性。</a:t>
            </a:r>
          </a:p>
          <a:p>
            <a:r>
              <a:rPr lang="zh-CN" altLang="en-US" dirty="0" smtClean="0"/>
              <a:t>键值数据库主要使用一个哈希表，这个表中有一个特定的键和一个指针指向特定的数据。</a:t>
            </a:r>
            <a:r>
              <a:rPr lang="en-US" altLang="zh-CN" dirty="0" smtClean="0"/>
              <a:t>Key/value</a:t>
            </a:r>
            <a:r>
              <a:rPr lang="zh-CN" altLang="en-US" dirty="0" smtClean="0"/>
              <a:t>模型对于</a:t>
            </a:r>
            <a:r>
              <a:rPr lang="en-US" altLang="zh-CN" dirty="0" smtClean="0"/>
              <a:t>IT</a:t>
            </a:r>
            <a:r>
              <a:rPr lang="zh-CN" altLang="en-US" dirty="0" smtClean="0"/>
              <a:t>系统来说的优势在于简单、易部署、高并发。</a:t>
            </a:r>
          </a:p>
          <a:p>
            <a:r>
              <a:rPr lang="zh-CN" altLang="en-US" dirty="0" smtClean="0"/>
              <a:t/>
            </a:r>
            <a:br>
              <a:rPr lang="zh-CN" altLang="en-US" dirty="0" smtClean="0"/>
            </a:br>
            <a:r>
              <a:rPr lang="zh-CN" altLang="en-US" sz="1200" b="1" i="0" kern="1200" dirty="0" smtClean="0">
                <a:solidFill>
                  <a:schemeClr val="tx1"/>
                </a:solidFill>
                <a:effectLst/>
                <a:latin typeface="+mn-lt"/>
                <a:ea typeface="+mn-ea"/>
                <a:cs typeface="+mn-cs"/>
              </a:rPr>
              <a:t>（</a:t>
            </a:r>
            <a:r>
              <a:rPr lang="en-US" altLang="zh-CN" sz="1200" b="1" i="0" kern="1200" dirty="0" smtClean="0">
                <a:solidFill>
                  <a:schemeClr val="tx1"/>
                </a:solidFill>
                <a:effectLst/>
                <a:latin typeface="+mn-lt"/>
                <a:ea typeface="+mn-ea"/>
                <a:cs typeface="+mn-cs"/>
              </a:rPr>
              <a:t>2</a:t>
            </a:r>
            <a:r>
              <a:rPr lang="zh-CN" altLang="en-US" sz="1200" b="1" i="0" kern="1200" dirty="0" smtClean="0">
                <a:solidFill>
                  <a:schemeClr val="tx1"/>
                </a:solidFill>
                <a:effectLst/>
                <a:latin typeface="+mn-lt"/>
                <a:ea typeface="+mn-ea"/>
                <a:cs typeface="+mn-cs"/>
              </a:rPr>
              <a:t>）面向文档（</a:t>
            </a:r>
            <a:r>
              <a:rPr lang="en-US" altLang="zh-CN" sz="1200" b="1" i="0" kern="1200" dirty="0" smtClean="0">
                <a:solidFill>
                  <a:schemeClr val="tx1"/>
                </a:solidFill>
                <a:effectLst/>
                <a:latin typeface="+mn-lt"/>
                <a:ea typeface="+mn-ea"/>
                <a:cs typeface="+mn-cs"/>
              </a:rPr>
              <a:t>Document-Oriented</a:t>
            </a:r>
            <a:r>
              <a:rPr lang="zh-CN" altLang="en-US" sz="1200" b="1" i="0" kern="1200" dirty="0" smtClean="0">
                <a:solidFill>
                  <a:schemeClr val="tx1"/>
                </a:solidFill>
                <a:effectLst/>
                <a:latin typeface="+mn-lt"/>
                <a:ea typeface="+mn-ea"/>
                <a:cs typeface="+mn-cs"/>
              </a:rPr>
              <a:t>）数据库</a:t>
            </a:r>
            <a:endParaRPr lang="en-US" altLang="zh-CN" sz="1200" b="1" i="0" kern="1200" dirty="0" smtClean="0">
              <a:solidFill>
                <a:schemeClr val="tx1"/>
              </a:solidFill>
              <a:effectLst/>
              <a:latin typeface="+mn-lt"/>
              <a:ea typeface="+mn-ea"/>
              <a:cs typeface="+mn-cs"/>
            </a:endParaRPr>
          </a:p>
          <a:p>
            <a:r>
              <a:rPr lang="zh-CN" altLang="en-US" dirty="0" smtClean="0"/>
              <a:t>面向文档数据库会将数据以文档形式存储。每个文档都是自包含的数据单元，是一系列数据项的集合。每个数据项都有一个名词与对应值，值既可以是简单的数据类型，如字符串、数字和日期等；也可以是复杂的类型，如有序列表和关联对象。数据存储的最小单位是文档，同一个表中存储的文档属性可以是不同的，数据可以使用</a:t>
            </a:r>
            <a:r>
              <a:rPr lang="en-US" altLang="zh-CN" dirty="0" smtClean="0"/>
              <a:t>XML</a:t>
            </a:r>
            <a:r>
              <a:rPr lang="zh-CN" altLang="en-US" dirty="0" smtClean="0"/>
              <a:t>、</a:t>
            </a:r>
            <a:r>
              <a:rPr lang="en-US" altLang="zh-CN" dirty="0" smtClean="0"/>
              <a:t>JSON</a:t>
            </a:r>
            <a:r>
              <a:rPr lang="zh-CN" altLang="en-US" dirty="0" smtClean="0"/>
              <a:t>或</a:t>
            </a:r>
            <a:r>
              <a:rPr lang="en-US" altLang="zh-CN" dirty="0" smtClean="0"/>
              <a:t>JSONB</a:t>
            </a:r>
            <a:r>
              <a:rPr lang="zh-CN" altLang="en-US" dirty="0" smtClean="0"/>
              <a:t>等多种形式存储。</a:t>
            </a:r>
          </a:p>
          <a:p>
            <a:r>
              <a:rPr lang="zh-CN" altLang="en-US" dirty="0" smtClean="0"/>
              <a:t/>
            </a:r>
            <a:br>
              <a:rPr lang="zh-CN" altLang="en-US" dirty="0" smtClean="0"/>
            </a:br>
            <a:r>
              <a:rPr lang="zh-CN" altLang="en-US" b="1" dirty="0" smtClean="0"/>
              <a:t>（</a:t>
            </a:r>
            <a:r>
              <a:rPr lang="en-US" altLang="zh-CN" b="1" dirty="0" smtClean="0"/>
              <a:t>3</a:t>
            </a:r>
            <a:r>
              <a:rPr lang="zh-CN" altLang="en-US" b="1" dirty="0" smtClean="0"/>
              <a:t>）列存储（</a:t>
            </a:r>
            <a:r>
              <a:rPr lang="en-US" altLang="zh-CN" b="1" dirty="0" smtClean="0"/>
              <a:t>Column-oriented</a:t>
            </a:r>
            <a:r>
              <a:rPr lang="zh-CN" altLang="en-US" b="1" dirty="0" smtClean="0"/>
              <a:t>）数据库</a:t>
            </a:r>
            <a:endParaRPr lang="zh-CN" altLang="en-US" dirty="0" smtClean="0"/>
          </a:p>
          <a:p>
            <a:r>
              <a:rPr lang="zh-CN" altLang="en-US" dirty="0" smtClean="0"/>
              <a:t>列存储数据库将数据存储在列族中，一个列族存储经常被一起查询的相关数据，比如人类，我们经常会查询某个人的姓名和年龄，而不是薪资。这种情况下姓名和年龄会被放到一个列族中，薪资会被放到另一个列族中。</a:t>
            </a:r>
          </a:p>
          <a:p>
            <a:r>
              <a:rPr lang="zh-CN" altLang="en-US" dirty="0" smtClean="0"/>
              <a:t>这种数据库通常用来应对分布式存储海量数据。</a:t>
            </a:r>
          </a:p>
          <a:p>
            <a:r>
              <a:rPr lang="zh-CN" altLang="en-US" dirty="0" smtClean="0"/>
              <a:t/>
            </a:r>
            <a:br>
              <a:rPr lang="zh-CN" altLang="en-US" dirty="0" smtClean="0"/>
            </a:br>
            <a:r>
              <a:rPr lang="zh-CN" altLang="en-US" sz="1200" b="1" i="0" kern="1200" dirty="0" smtClean="0">
                <a:solidFill>
                  <a:schemeClr val="tx1"/>
                </a:solidFill>
                <a:effectLst/>
                <a:latin typeface="+mn-lt"/>
                <a:ea typeface="+mn-ea"/>
                <a:cs typeface="+mn-cs"/>
              </a:rPr>
              <a:t>（</a:t>
            </a:r>
            <a:r>
              <a:rPr lang="en-US" altLang="zh-CN" sz="1200" b="1" i="0" kern="1200" dirty="0" smtClean="0">
                <a:solidFill>
                  <a:schemeClr val="tx1"/>
                </a:solidFill>
                <a:effectLst/>
                <a:latin typeface="+mn-lt"/>
                <a:ea typeface="+mn-ea"/>
                <a:cs typeface="+mn-cs"/>
              </a:rPr>
              <a:t>4</a:t>
            </a:r>
            <a:r>
              <a:rPr lang="zh-CN" altLang="en-US" sz="1200" b="1" i="0" kern="1200" dirty="0" smtClean="0">
                <a:solidFill>
                  <a:schemeClr val="tx1"/>
                </a:solidFill>
                <a:effectLst/>
                <a:latin typeface="+mn-lt"/>
                <a:ea typeface="+mn-ea"/>
                <a:cs typeface="+mn-cs"/>
              </a:rPr>
              <a:t>）图形数据库</a:t>
            </a:r>
            <a:endParaRPr lang="zh-CN" altLang="en-US"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图形数据库允许我们将数据以图的方式存储。实体会被作为顶点，而实体之间的关系则会被作为边。比如我们有三个实体，</a:t>
            </a:r>
            <a:r>
              <a:rPr lang="en-US" altLang="zh-CN" sz="1200" b="0" i="0" kern="1200" dirty="0" smtClean="0">
                <a:solidFill>
                  <a:schemeClr val="tx1"/>
                </a:solidFill>
                <a:effectLst/>
                <a:latin typeface="+mn-lt"/>
                <a:ea typeface="+mn-ea"/>
                <a:cs typeface="+mn-cs"/>
              </a:rPr>
              <a:t>Steve Jobs</a:t>
            </a:r>
            <a:r>
              <a:rPr lang="zh-CN" altLang="en-US" sz="1200" b="0" i="0" kern="1200" dirty="0" smtClean="0">
                <a:solidFill>
                  <a:schemeClr val="tx1"/>
                </a:solidFill>
                <a:effectLst/>
                <a:latin typeface="+mn-lt"/>
                <a:ea typeface="+mn-ea"/>
                <a:cs typeface="+mn-cs"/>
              </a:rPr>
              <a:t>、</a:t>
            </a:r>
            <a:r>
              <a:rPr lang="en-US" altLang="zh-CN" sz="1200" b="0" i="0" kern="1200" dirty="0" smtClean="0">
                <a:solidFill>
                  <a:schemeClr val="tx1"/>
                </a:solidFill>
                <a:effectLst/>
                <a:latin typeface="+mn-lt"/>
                <a:ea typeface="+mn-ea"/>
                <a:cs typeface="+mn-cs"/>
              </a:rPr>
              <a:t>Apple</a:t>
            </a:r>
            <a:r>
              <a:rPr lang="zh-CN" altLang="en-US" sz="1200" b="0" i="0" kern="1200" dirty="0" smtClean="0">
                <a:solidFill>
                  <a:schemeClr val="tx1"/>
                </a:solidFill>
                <a:effectLst/>
                <a:latin typeface="+mn-lt"/>
                <a:ea typeface="+mn-ea"/>
                <a:cs typeface="+mn-cs"/>
              </a:rPr>
              <a:t>和</a:t>
            </a:r>
            <a:r>
              <a:rPr lang="en-US" altLang="zh-CN" sz="1200" b="0" i="0" kern="1200" dirty="0" smtClean="0">
                <a:solidFill>
                  <a:schemeClr val="tx1"/>
                </a:solidFill>
                <a:effectLst/>
                <a:latin typeface="+mn-lt"/>
                <a:ea typeface="+mn-ea"/>
                <a:cs typeface="+mn-cs"/>
              </a:rPr>
              <a:t>Next</a:t>
            </a:r>
            <a:r>
              <a:rPr lang="zh-CN" altLang="en-US" sz="1200" b="0" i="0" kern="1200" dirty="0" smtClean="0">
                <a:solidFill>
                  <a:schemeClr val="tx1"/>
                </a:solidFill>
                <a:effectLst/>
                <a:latin typeface="+mn-lt"/>
                <a:ea typeface="+mn-ea"/>
                <a:cs typeface="+mn-cs"/>
              </a:rPr>
              <a:t>，则会有两个“</a:t>
            </a:r>
            <a:r>
              <a:rPr lang="en-US" altLang="zh-CN" sz="1200" b="0" i="0" kern="1200" dirty="0" smtClean="0">
                <a:solidFill>
                  <a:schemeClr val="tx1"/>
                </a:solidFill>
                <a:effectLst/>
                <a:latin typeface="+mn-lt"/>
                <a:ea typeface="+mn-ea"/>
                <a:cs typeface="+mn-cs"/>
              </a:rPr>
              <a:t>Founded by”</a:t>
            </a:r>
            <a:r>
              <a:rPr lang="zh-CN" altLang="en-US" sz="1200" b="0" i="0" kern="1200" dirty="0" smtClean="0">
                <a:solidFill>
                  <a:schemeClr val="tx1"/>
                </a:solidFill>
                <a:effectLst/>
                <a:latin typeface="+mn-lt"/>
                <a:ea typeface="+mn-ea"/>
                <a:cs typeface="+mn-cs"/>
              </a:rPr>
              <a:t>的边将</a:t>
            </a:r>
            <a:r>
              <a:rPr lang="en-US" altLang="zh-CN" sz="1200" b="0" i="0" kern="1200" dirty="0" smtClean="0">
                <a:solidFill>
                  <a:schemeClr val="tx1"/>
                </a:solidFill>
                <a:effectLst/>
                <a:latin typeface="+mn-lt"/>
                <a:ea typeface="+mn-ea"/>
                <a:cs typeface="+mn-cs"/>
              </a:rPr>
              <a:t>Apple</a:t>
            </a:r>
            <a:r>
              <a:rPr lang="zh-CN" altLang="en-US" sz="1200" b="0" i="0" kern="1200" dirty="0" smtClean="0">
                <a:solidFill>
                  <a:schemeClr val="tx1"/>
                </a:solidFill>
                <a:effectLst/>
                <a:latin typeface="+mn-lt"/>
                <a:ea typeface="+mn-ea"/>
                <a:cs typeface="+mn-cs"/>
              </a:rPr>
              <a:t>和</a:t>
            </a:r>
            <a:r>
              <a:rPr lang="en-US" altLang="zh-CN" sz="1200" b="0" i="0" kern="1200" dirty="0" smtClean="0">
                <a:solidFill>
                  <a:schemeClr val="tx1"/>
                </a:solidFill>
                <a:effectLst/>
                <a:latin typeface="+mn-lt"/>
                <a:ea typeface="+mn-ea"/>
                <a:cs typeface="+mn-cs"/>
              </a:rPr>
              <a:t>Next</a:t>
            </a:r>
            <a:r>
              <a:rPr lang="zh-CN" altLang="en-US" sz="1200" b="0" i="0" kern="1200" dirty="0" smtClean="0">
                <a:solidFill>
                  <a:schemeClr val="tx1"/>
                </a:solidFill>
                <a:effectLst/>
                <a:latin typeface="+mn-lt"/>
                <a:ea typeface="+mn-ea"/>
                <a:cs typeface="+mn-cs"/>
              </a:rPr>
              <a:t>连接到</a:t>
            </a:r>
            <a:r>
              <a:rPr lang="en-US" altLang="zh-CN" sz="1200" b="0" i="0" kern="1200" dirty="0" smtClean="0">
                <a:solidFill>
                  <a:schemeClr val="tx1"/>
                </a:solidFill>
                <a:effectLst/>
                <a:latin typeface="+mn-lt"/>
                <a:ea typeface="+mn-ea"/>
                <a:cs typeface="+mn-cs"/>
              </a:rPr>
              <a:t>Steve Jobs</a:t>
            </a:r>
            <a:r>
              <a:rPr lang="zh-CN" altLang="en-US" sz="1200" b="0" i="0" kern="1200" dirty="0" smtClean="0">
                <a:solidFill>
                  <a:schemeClr val="tx1"/>
                </a:solidFill>
                <a:effectLst/>
                <a:latin typeface="+mn-lt"/>
                <a:ea typeface="+mn-ea"/>
                <a:cs typeface="+mn-cs"/>
              </a:rPr>
              <a:t>。</a:t>
            </a:r>
          </a:p>
          <a:p>
            <a:r>
              <a:rPr lang="zh-CN" altLang="en-US" dirty="0" smtClean="0"/>
              <a:t/>
            </a:r>
            <a:br>
              <a:rPr lang="zh-CN" altLang="en-US" dirty="0" smtClean="0"/>
            </a:br>
            <a:r>
              <a:rPr lang="zh-CN" altLang="en-US" sz="1200" b="0" i="0" kern="1200" dirty="0" smtClean="0">
                <a:solidFill>
                  <a:schemeClr val="tx1"/>
                </a:solidFill>
                <a:effectLst/>
                <a:latin typeface="+mn-lt"/>
                <a:ea typeface="+mn-ea"/>
                <a:cs typeface="+mn-cs"/>
              </a:rPr>
              <a:t>图形数据库是将社交关系等数据描述为点（</a:t>
            </a:r>
            <a:r>
              <a:rPr lang="en-US" altLang="zh-CN" sz="1200" b="0" i="0" kern="1200" dirty="0" smtClean="0">
                <a:solidFill>
                  <a:schemeClr val="tx1"/>
                </a:solidFill>
                <a:effectLst/>
                <a:latin typeface="+mn-lt"/>
                <a:ea typeface="+mn-ea"/>
                <a:cs typeface="+mn-cs"/>
              </a:rPr>
              <a:t>Vertex</a:t>
            </a:r>
            <a:r>
              <a:rPr lang="zh-CN" altLang="en-US" sz="1200" b="0" i="0" kern="1200" dirty="0" smtClean="0">
                <a:solidFill>
                  <a:schemeClr val="tx1"/>
                </a:solidFill>
                <a:effectLst/>
                <a:latin typeface="+mn-lt"/>
                <a:ea typeface="+mn-ea"/>
                <a:cs typeface="+mn-cs"/>
              </a:rPr>
              <a:t>）和边（</a:t>
            </a:r>
            <a:r>
              <a:rPr lang="en-US" altLang="zh-CN" sz="1200" b="0" i="0" kern="1200" dirty="0" smtClean="0">
                <a:solidFill>
                  <a:schemeClr val="tx1"/>
                </a:solidFill>
                <a:effectLst/>
                <a:latin typeface="+mn-lt"/>
                <a:ea typeface="+mn-ea"/>
                <a:cs typeface="+mn-cs"/>
              </a:rPr>
              <a:t>Edge</a:t>
            </a:r>
            <a:r>
              <a:rPr lang="zh-CN" altLang="en-US" sz="1200" b="0" i="0" kern="1200" dirty="0" smtClean="0">
                <a:solidFill>
                  <a:schemeClr val="tx1"/>
                </a:solidFill>
                <a:effectLst/>
                <a:latin typeface="+mn-lt"/>
                <a:ea typeface="+mn-ea"/>
                <a:cs typeface="+mn-cs"/>
              </a:rPr>
              <a:t>）及他们的属性（</a:t>
            </a:r>
            <a:r>
              <a:rPr lang="en-US" altLang="zh-CN" sz="1200" b="0" i="0" kern="1200" dirty="0" smtClean="0">
                <a:solidFill>
                  <a:schemeClr val="tx1"/>
                </a:solidFill>
                <a:effectLst/>
                <a:latin typeface="+mn-lt"/>
                <a:ea typeface="+mn-ea"/>
                <a:cs typeface="+mn-cs"/>
              </a:rPr>
              <a:t>Property</a:t>
            </a:r>
            <a:r>
              <a:rPr lang="zh-CN" altLang="en-US" sz="1200" b="0" i="0" kern="1200" dirty="0" smtClean="0">
                <a:solidFill>
                  <a:schemeClr val="tx1"/>
                </a:solidFill>
                <a:effectLst/>
                <a:latin typeface="+mn-lt"/>
                <a:ea typeface="+mn-ea"/>
                <a:cs typeface="+mn-cs"/>
              </a:rPr>
              <a:t>），每一张图（</a:t>
            </a:r>
            <a:r>
              <a:rPr lang="en-US" altLang="zh-CN" sz="1200" b="0" i="0" kern="1200" dirty="0" smtClean="0">
                <a:solidFill>
                  <a:schemeClr val="tx1"/>
                </a:solidFill>
                <a:effectLst/>
                <a:latin typeface="+mn-lt"/>
                <a:ea typeface="+mn-ea"/>
                <a:cs typeface="+mn-cs"/>
              </a:rPr>
              <a:t>Graph</a:t>
            </a:r>
            <a:r>
              <a:rPr lang="zh-CN" altLang="en-US" sz="1200" b="0" i="0" kern="1200" dirty="0" smtClean="0">
                <a:solidFill>
                  <a:schemeClr val="tx1"/>
                </a:solidFill>
                <a:effectLst/>
                <a:latin typeface="+mn-lt"/>
                <a:ea typeface="+mn-ea"/>
                <a:cs typeface="+mn-cs"/>
              </a:rPr>
              <a:t>）都可以看做是一个结构化数据。</a:t>
            </a:r>
            <a:endParaRPr kumimoji="1" lang="zh-CN" altLang="en-US" dirty="0"/>
          </a:p>
        </p:txBody>
      </p:sp>
      <p:sp>
        <p:nvSpPr>
          <p:cNvPr id="4" name="幻灯片编号占位符 3"/>
          <p:cNvSpPr>
            <a:spLocks noGrp="1"/>
          </p:cNvSpPr>
          <p:nvPr>
            <p:ph type="sldNum" sz="quarter" idx="10"/>
          </p:nvPr>
        </p:nvSpPr>
        <p:spPr/>
        <p:txBody>
          <a:bodyPr/>
          <a:lstStyle/>
          <a:p>
            <a:fld id="{DE162CBE-055B-044B-A0A7-D9DC56378FF0}" type="slidenum">
              <a:rPr kumimoji="1" lang="zh-CN" altLang="en-US" smtClean="0"/>
              <a:t>1</a:t>
            </a:fld>
            <a:endParaRPr kumimoji="1" lang="zh-CN" altLang="en-US"/>
          </a:p>
        </p:txBody>
      </p:sp>
    </p:spTree>
    <p:extLst>
      <p:ext uri="{BB962C8B-B14F-4D97-AF65-F5344CB8AC3E}">
        <p14:creationId xmlns:p14="http://schemas.microsoft.com/office/powerpoint/2010/main" val="1450805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smtClean="0">
                <a:solidFill>
                  <a:schemeClr val="tx1"/>
                </a:solidFill>
                <a:effectLst/>
                <a:latin typeface="+mn-lt"/>
                <a:ea typeface="+mn-ea"/>
                <a:cs typeface="+mn-cs"/>
              </a:rPr>
              <a:t>1)Table</a:t>
            </a:r>
          </a:p>
          <a:p>
            <a:pPr marL="228600" marR="0" lvl="0" indent="-22860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smtClean="0">
                <a:solidFill>
                  <a:schemeClr val="tx1"/>
                </a:solidFill>
                <a:effectLst/>
                <a:latin typeface="+mn-lt"/>
                <a:ea typeface="+mn-ea"/>
                <a:cs typeface="+mn-cs"/>
              </a:rPr>
              <a:t>Tables</a:t>
            </a:r>
            <a:r>
              <a:rPr lang="zh-CN" altLang="en-US" sz="1200" b="0" i="0" kern="1200" dirty="0" smtClean="0">
                <a:solidFill>
                  <a:schemeClr val="tx1"/>
                </a:solidFill>
                <a:effectLst/>
                <a:latin typeface="+mn-lt"/>
                <a:ea typeface="+mn-ea"/>
                <a:cs typeface="+mn-cs"/>
              </a:rPr>
              <a:t> </a:t>
            </a:r>
            <a:r>
              <a:rPr lang="en-US" altLang="zh-CN" sz="1200" b="0" i="0" kern="1200" dirty="0" smtClean="0">
                <a:solidFill>
                  <a:schemeClr val="tx1"/>
                </a:solidFill>
                <a:effectLst/>
                <a:latin typeface="+mn-lt"/>
                <a:ea typeface="+mn-ea"/>
                <a:cs typeface="+mn-cs"/>
              </a:rPr>
              <a:t>are used to store data within the database.  They are its main component and without them, the database would serve little purpose. </a:t>
            </a:r>
            <a:r>
              <a:rPr lang="en-US" altLang="zh-CN" sz="1200" b="0" i="0" u="sng" kern="1200" dirty="0" smtClean="0">
                <a:solidFill>
                  <a:schemeClr val="tx1"/>
                </a:solidFill>
                <a:effectLst/>
                <a:latin typeface="+mn-lt"/>
                <a:ea typeface="+mn-ea"/>
                <a:cs typeface="+mn-cs"/>
                <a:hlinkClick r:id="rId3" tooltip="What is a Database Table?"/>
              </a:rPr>
              <a:t>Tables</a:t>
            </a:r>
            <a:r>
              <a:rPr lang="en-US" altLang="zh-CN" sz="1200" b="0" i="0" kern="1200" dirty="0" smtClean="0">
                <a:solidFill>
                  <a:schemeClr val="tx1"/>
                </a:solidFill>
                <a:effectLst/>
                <a:latin typeface="+mn-lt"/>
                <a:ea typeface="+mn-ea"/>
                <a:cs typeface="+mn-cs"/>
              </a:rPr>
              <a:t> are uniquely named within a database.  Many operations, such as queries use these names.  Typically a table is named to represent the type of data stored within.</a:t>
            </a:r>
          </a:p>
          <a:p>
            <a:pPr marL="228600" marR="0" lvl="0" indent="-228600" algn="l" defTabSz="914400" rtl="0" eaLnBrk="1" fontAlgn="auto" latinLnBrk="0" hangingPunct="1">
              <a:lnSpc>
                <a:spcPct val="100000"/>
              </a:lnSpc>
              <a:spcBef>
                <a:spcPts val="0"/>
              </a:spcBef>
              <a:spcAft>
                <a:spcPts val="0"/>
              </a:spcAft>
              <a:buClrTx/>
              <a:buSzTx/>
              <a:buFontTx/>
              <a:buNone/>
              <a:tabLst/>
              <a:defRPr/>
            </a:pPr>
            <a:endParaRPr kumimoji="1" lang="en-US" altLang="zh-CN" sz="1200" b="0" i="0" kern="1200" baseline="0" dirty="0" smtClean="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None/>
              <a:tabLst/>
              <a:defRPr/>
            </a:pPr>
            <a:r>
              <a:rPr kumimoji="1" lang="en-US" altLang="zh-CN" sz="1200" b="0" i="0" kern="1200" baseline="0" dirty="0" smtClean="0">
                <a:solidFill>
                  <a:schemeClr val="tx1"/>
                </a:solidFill>
                <a:effectLst/>
                <a:latin typeface="+mn-lt"/>
                <a:ea typeface="+mn-ea"/>
                <a:cs typeface="+mn-cs"/>
              </a:rPr>
              <a:t>2)</a:t>
            </a:r>
            <a:r>
              <a:rPr kumimoji="1" lang="en-US" altLang="zh-CN" sz="1200" b="0" i="0" kern="1200" baseline="0" dirty="0" err="1" smtClean="0">
                <a:solidFill>
                  <a:schemeClr val="tx1"/>
                </a:solidFill>
                <a:effectLst/>
                <a:latin typeface="+mn-lt"/>
                <a:ea typeface="+mn-ea"/>
                <a:cs typeface="+mn-cs"/>
              </a:rPr>
              <a:t>INdex</a:t>
            </a:r>
            <a:endParaRPr kumimoji="1" lang="en-US" altLang="zh-CN" sz="1200" b="0" i="0" kern="1200" baseline="0" dirty="0" smtClean="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smtClean="0">
                <a:solidFill>
                  <a:schemeClr val="tx1"/>
                </a:solidFill>
                <a:effectLst/>
                <a:latin typeface="+mn-lt"/>
                <a:ea typeface="+mn-ea"/>
                <a:cs typeface="+mn-cs"/>
              </a:rPr>
              <a:t>Indexes are used to make data retrieval faster.  Rather than having to scan an entire table for data, an index allows the database to, essentially, directly retrieve the data being asked of it.  An </a:t>
            </a:r>
            <a:r>
              <a:rPr lang="en-US" altLang="zh-CN" sz="1200" b="0" i="0" u="sng" kern="1200" dirty="0" smtClean="0">
                <a:solidFill>
                  <a:schemeClr val="tx1"/>
                </a:solidFill>
                <a:effectLst/>
                <a:latin typeface="+mn-lt"/>
                <a:ea typeface="+mn-ea"/>
                <a:cs typeface="+mn-cs"/>
                <a:hlinkClick r:id="rId4" tooltip="What is a Database Index"/>
              </a:rPr>
              <a:t>index consists of keys</a:t>
            </a:r>
            <a:r>
              <a:rPr lang="en-US" altLang="zh-CN" sz="1200" b="0" i="0" kern="1200" dirty="0" smtClean="0">
                <a:solidFill>
                  <a:schemeClr val="tx1"/>
                </a:solidFill>
                <a:effectLst/>
                <a:latin typeface="+mn-lt"/>
                <a:ea typeface="+mn-ea"/>
                <a:cs typeface="+mn-cs"/>
              </a:rPr>
              <a:t>, which in most cases directly relate to columns in a table.</a:t>
            </a:r>
          </a:p>
          <a:p>
            <a:pPr marL="228600" marR="0" lvl="0" indent="-228600" algn="l" defTabSz="914400" rtl="0" eaLnBrk="1" fontAlgn="auto" latinLnBrk="0" hangingPunct="1">
              <a:lnSpc>
                <a:spcPct val="100000"/>
              </a:lnSpc>
              <a:spcBef>
                <a:spcPts val="0"/>
              </a:spcBef>
              <a:spcAft>
                <a:spcPts val="0"/>
              </a:spcAft>
              <a:buClrTx/>
              <a:buSzTx/>
              <a:buFontTx/>
              <a:buNone/>
              <a:tabLst/>
              <a:defRPr/>
            </a:pPr>
            <a:endParaRPr kumimoji="1" lang="en-US" altLang="zh-CN" sz="1200" b="0" i="0" kern="1200" baseline="0" dirty="0" smtClean="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None/>
              <a:tabLst/>
              <a:defRPr/>
            </a:pPr>
            <a:r>
              <a:rPr kumimoji="1" lang="en-US" altLang="zh-CN" sz="1200" b="0" i="0" kern="1200" baseline="0" dirty="0" smtClean="0">
                <a:solidFill>
                  <a:schemeClr val="tx1"/>
                </a:solidFill>
                <a:effectLst/>
                <a:latin typeface="+mn-lt"/>
                <a:ea typeface="+mn-ea"/>
                <a:cs typeface="+mn-cs"/>
              </a:rPr>
              <a:t>3)View</a:t>
            </a:r>
          </a:p>
          <a:p>
            <a:pPr marL="228600" marR="0" lvl="0" indent="-22860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smtClean="0">
                <a:solidFill>
                  <a:schemeClr val="tx1"/>
                </a:solidFill>
                <a:effectLst/>
                <a:latin typeface="+mn-lt"/>
                <a:ea typeface="+mn-ea"/>
                <a:cs typeface="+mn-cs"/>
              </a:rPr>
              <a:t>Relationships between SQL database tables can become quite complicated as data is stored in separate tables.  Views help combat this issue by allowing the database administrator to create </a:t>
            </a:r>
            <a:r>
              <a:rPr lang="en-US" altLang="zh-CN" sz="1200" b="0" i="0" u="sng" kern="1200" dirty="0" smtClean="0">
                <a:solidFill>
                  <a:schemeClr val="tx1"/>
                </a:solidFill>
                <a:effectLst/>
                <a:latin typeface="+mn-lt"/>
                <a:ea typeface="+mn-ea"/>
                <a:cs typeface="+mn-cs"/>
                <a:hlinkClick r:id="rId5" tooltip="What is a Relational Database View?"/>
              </a:rPr>
              <a:t>“canned” or pre-built queries</a:t>
            </a:r>
            <a:r>
              <a:rPr lang="en-US" altLang="zh-CN" sz="1200" b="0" i="0" kern="1200" dirty="0" smtClean="0">
                <a:solidFill>
                  <a:schemeClr val="tx1"/>
                </a:solidFill>
                <a:effectLst/>
                <a:latin typeface="+mn-lt"/>
                <a:ea typeface="+mn-ea"/>
                <a:cs typeface="+mn-cs"/>
              </a:rPr>
              <a:t> that developers, report writer, and users can use in their own database queries.  In this way, the view hides some of the database complexity.  This makes it easier to read queries</a:t>
            </a:r>
          </a:p>
          <a:p>
            <a:pPr marL="228600" marR="0" lvl="0" indent="-228600" algn="l" defTabSz="914400" rtl="0" eaLnBrk="1" fontAlgn="auto" latinLnBrk="0" hangingPunct="1">
              <a:lnSpc>
                <a:spcPct val="100000"/>
              </a:lnSpc>
              <a:spcBef>
                <a:spcPts val="0"/>
              </a:spcBef>
              <a:spcAft>
                <a:spcPts val="0"/>
              </a:spcAft>
              <a:buClrTx/>
              <a:buSzTx/>
              <a:buFontTx/>
              <a:buNone/>
              <a:tabLst/>
              <a:defRPr/>
            </a:pPr>
            <a:endParaRPr kumimoji="1" lang="en-US" altLang="zh-CN" sz="1200" b="0" i="0" kern="1200" baseline="0" dirty="0" smtClean="0">
              <a:solidFill>
                <a:schemeClr val="tx1"/>
              </a:solidFill>
              <a:effectLst/>
              <a:latin typeface="+mn-lt"/>
              <a:ea typeface="+mn-ea"/>
              <a:cs typeface="+mn-cs"/>
            </a:endParaRPr>
          </a:p>
          <a:p>
            <a:r>
              <a:rPr kumimoji="1" lang="en-US" altLang="zh-CN" sz="1200" b="0" i="0" kern="1200" baseline="0" dirty="0" smtClean="0">
                <a:solidFill>
                  <a:schemeClr val="tx1"/>
                </a:solidFill>
                <a:effectLst/>
                <a:latin typeface="+mn-lt"/>
                <a:ea typeface="+mn-ea"/>
                <a:cs typeface="+mn-cs"/>
              </a:rPr>
              <a:t>4)</a:t>
            </a:r>
            <a:r>
              <a:rPr lang="en-US" altLang="zh-CN" sz="1200" b="1" i="0" kern="1200" dirty="0" smtClean="0">
                <a:solidFill>
                  <a:schemeClr val="tx1"/>
                </a:solidFill>
                <a:effectLst/>
                <a:latin typeface="+mn-lt"/>
                <a:ea typeface="+mn-ea"/>
                <a:cs typeface="+mn-cs"/>
              </a:rPr>
              <a:t> Stored Procedures</a:t>
            </a:r>
          </a:p>
          <a:p>
            <a:pPr fontAlgn="base"/>
            <a:r>
              <a:rPr lang="en-US" altLang="zh-CN" sz="1200" b="0" i="0" kern="1200" dirty="0" smtClean="0">
                <a:solidFill>
                  <a:schemeClr val="tx1"/>
                </a:solidFill>
                <a:effectLst/>
                <a:latin typeface="+mn-lt"/>
                <a:ea typeface="+mn-ea"/>
                <a:cs typeface="+mn-cs"/>
              </a:rPr>
              <a:t>There are many situations where queries alone are insufficient to solve a problem.  In these cases, developers rely on programming languages to process logic, to loop through records, and perform conditional comparisons as required.  These programs can be stored in the SQL database as </a:t>
            </a:r>
            <a:r>
              <a:rPr lang="en-US" altLang="zh-CN" sz="1200" b="0" i="0" u="sng" kern="1200" dirty="0" smtClean="0">
                <a:solidFill>
                  <a:schemeClr val="tx1"/>
                </a:solidFill>
                <a:effectLst/>
                <a:latin typeface="+mn-lt"/>
                <a:ea typeface="+mn-ea"/>
                <a:cs typeface="+mn-cs"/>
                <a:hlinkClick r:id="rId6" tooltip="What is a Stored Procedure?"/>
              </a:rPr>
              <a:t>stored procedures</a:t>
            </a:r>
            <a:r>
              <a:rPr lang="en-US" altLang="zh-CN" sz="1200" b="0" i="0" kern="1200" dirty="0" smtClean="0">
                <a:solidFill>
                  <a:schemeClr val="tx1"/>
                </a:solidFill>
                <a:effectLst/>
                <a:latin typeface="+mn-lt"/>
                <a:ea typeface="+mn-ea"/>
                <a:cs typeface="+mn-cs"/>
              </a:rPr>
              <a:t>.</a:t>
            </a:r>
          </a:p>
          <a:p>
            <a:pPr marL="228600" marR="0" lvl="0" indent="-228600" algn="l" defTabSz="914400" rtl="0" eaLnBrk="1" fontAlgn="auto" latinLnBrk="0" hangingPunct="1">
              <a:lnSpc>
                <a:spcPct val="100000"/>
              </a:lnSpc>
              <a:spcBef>
                <a:spcPts val="0"/>
              </a:spcBef>
              <a:spcAft>
                <a:spcPts val="0"/>
              </a:spcAft>
              <a:buClrTx/>
              <a:buSzTx/>
              <a:buFontTx/>
              <a:buNone/>
              <a:tabLst/>
              <a:defRPr/>
            </a:pPr>
            <a:endParaRPr kumimoji="1" lang="en-US" altLang="zh-CN" baseline="0" dirty="0" smtClean="0"/>
          </a:p>
          <a:p>
            <a:r>
              <a:rPr kumimoji="1" lang="en-US" altLang="zh-CN" baseline="0" dirty="0" smtClean="0"/>
              <a:t>5)</a:t>
            </a:r>
            <a:r>
              <a:rPr lang="en-US" altLang="zh-CN" sz="1200" b="1" i="0" kern="1200" dirty="0" smtClean="0">
                <a:solidFill>
                  <a:schemeClr val="tx1"/>
                </a:solidFill>
                <a:effectLst/>
                <a:latin typeface="+mn-lt"/>
                <a:ea typeface="+mn-ea"/>
                <a:cs typeface="+mn-cs"/>
              </a:rPr>
              <a:t> Triggers</a:t>
            </a:r>
          </a:p>
          <a:p>
            <a:pPr fontAlgn="base"/>
            <a:r>
              <a:rPr lang="en-US" altLang="zh-CN" sz="1200" b="0" i="0" u="sng" kern="1200" dirty="0" smtClean="0">
                <a:solidFill>
                  <a:schemeClr val="tx1"/>
                </a:solidFill>
                <a:effectLst/>
                <a:latin typeface="+mn-lt"/>
                <a:ea typeface="+mn-ea"/>
                <a:cs typeface="+mn-cs"/>
                <a:hlinkClick r:id="rId7" tooltip="What is a Database Trigger?"/>
              </a:rPr>
              <a:t>Triggers</a:t>
            </a:r>
            <a:r>
              <a:rPr lang="en-US" altLang="zh-CN" sz="1200" b="0" i="0" kern="1200" dirty="0" smtClean="0">
                <a:solidFill>
                  <a:schemeClr val="tx1"/>
                </a:solidFill>
                <a:effectLst/>
                <a:latin typeface="+mn-lt"/>
                <a:ea typeface="+mn-ea"/>
                <a:cs typeface="+mn-cs"/>
              </a:rPr>
              <a:t> are special instructions that are executed when important events, such as inserting or updating records in a table happen.  The most common triggers are Insert, Update, and Delete triggers.  Two items define a trigger on a table: a stored procedure and an event, such as inserting a record that invokes its execution.</a:t>
            </a:r>
          </a:p>
          <a:p>
            <a:pPr marL="228600" marR="0" lvl="0" indent="-228600" algn="l" defTabSz="914400" rtl="0" eaLnBrk="1" fontAlgn="auto" latinLnBrk="0" hangingPunct="1">
              <a:lnSpc>
                <a:spcPct val="100000"/>
              </a:lnSpc>
              <a:spcBef>
                <a:spcPts val="0"/>
              </a:spcBef>
              <a:spcAft>
                <a:spcPts val="0"/>
              </a:spcAft>
              <a:buClrTx/>
              <a:buSzTx/>
              <a:buFontTx/>
              <a:buNone/>
              <a:tabLst/>
              <a:defRPr/>
            </a:pPr>
            <a:endParaRPr kumimoji="1" lang="en-US" altLang="zh-CN" baseline="0" dirty="0" smtClean="0"/>
          </a:p>
        </p:txBody>
      </p:sp>
      <p:sp>
        <p:nvSpPr>
          <p:cNvPr id="4" name="幻灯片编号占位符 3"/>
          <p:cNvSpPr>
            <a:spLocks noGrp="1"/>
          </p:cNvSpPr>
          <p:nvPr>
            <p:ph type="sldNum" sz="quarter" idx="10"/>
          </p:nvPr>
        </p:nvSpPr>
        <p:spPr/>
        <p:txBody>
          <a:bodyPr/>
          <a:lstStyle/>
          <a:p>
            <a:fld id="{DE162CBE-055B-044B-A0A7-D9DC56378FF0}" type="slidenum">
              <a:rPr kumimoji="1" lang="zh-CN" altLang="en-US" smtClean="0"/>
              <a:t>3</a:t>
            </a:fld>
            <a:endParaRPr kumimoji="1" lang="zh-CN" altLang="en-US"/>
          </a:p>
        </p:txBody>
      </p:sp>
    </p:spTree>
    <p:extLst>
      <p:ext uri="{BB962C8B-B14F-4D97-AF65-F5344CB8AC3E}">
        <p14:creationId xmlns:p14="http://schemas.microsoft.com/office/powerpoint/2010/main" val="1869181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r>
              <a:rPr lang="en-US" altLang="zh-CN" kern="100" dirty="0" smtClean="0">
                <a:effectLst/>
                <a:latin typeface="Calibri" charset="0"/>
                <a:ea typeface="宋体" charset="-122"/>
                <a:cs typeface="Times New Roman" charset="0"/>
              </a:rPr>
              <a:t>1</a:t>
            </a:r>
            <a:r>
              <a:rPr lang="zh-CN" altLang="zh-CN" kern="100" dirty="0" smtClean="0">
                <a:effectLst/>
                <a:latin typeface="Calibri" charset="0"/>
                <a:ea typeface="宋体" charset="-122"/>
                <a:cs typeface="Times New Roman" charset="0"/>
              </a:rPr>
              <a:t>）为了提高索引的速度，可以为经常进行索引的列添加索引，相当于创建目录。</a:t>
            </a: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2</a:t>
            </a:r>
            <a:r>
              <a:rPr lang="zh-CN" altLang="zh-CN" kern="100" dirty="0" smtClean="0">
                <a:effectLst/>
                <a:latin typeface="Calibri" charset="0"/>
                <a:ea typeface="宋体" charset="-122"/>
                <a:cs typeface="Times New Roman" charset="0"/>
              </a:rPr>
              <a:t>）创建索引的方式：在表设计器中点击右键，选择“索引键”</a:t>
            </a:r>
            <a:r>
              <a:rPr lang="en-US" altLang="zh-CN" kern="100" dirty="0" smtClean="0">
                <a:effectLst/>
                <a:latin typeface="Calibri" charset="0"/>
                <a:ea typeface="宋体" charset="-122"/>
                <a:cs typeface="Times New Roman" charset="0"/>
                <a:sym typeface="Wingdings" charset="2"/>
              </a:rPr>
              <a:t></a:t>
            </a:r>
            <a:r>
              <a:rPr lang="zh-CN" altLang="zh-CN" kern="100" dirty="0" smtClean="0">
                <a:effectLst/>
                <a:latin typeface="Calibri" charset="0"/>
                <a:ea typeface="宋体" charset="-122"/>
                <a:cs typeface="Times New Roman" charset="0"/>
              </a:rPr>
              <a:t>添加</a:t>
            </a:r>
            <a:r>
              <a:rPr lang="en-US" altLang="zh-CN" kern="100" dirty="0" smtClean="0">
                <a:effectLst/>
                <a:latin typeface="Calibri" charset="0"/>
                <a:ea typeface="宋体" charset="-122"/>
                <a:cs typeface="Times New Roman" charset="0"/>
                <a:sym typeface="Wingdings" charset="2"/>
              </a:rPr>
              <a:t></a:t>
            </a:r>
            <a:r>
              <a:rPr lang="zh-CN" altLang="zh-CN" kern="100" dirty="0" smtClean="0">
                <a:effectLst/>
                <a:latin typeface="Calibri" charset="0"/>
                <a:ea typeface="宋体" charset="-122"/>
                <a:cs typeface="Times New Roman" charset="0"/>
              </a:rPr>
              <a:t>在列中选择索引包含的列。</a:t>
            </a: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3</a:t>
            </a:r>
            <a:r>
              <a:rPr lang="zh-CN" altLang="zh-CN" kern="100" dirty="0" smtClean="0">
                <a:effectLst/>
                <a:latin typeface="Calibri" charset="0"/>
                <a:ea typeface="宋体" charset="-122"/>
                <a:cs typeface="Times New Roman" charset="0"/>
              </a:rPr>
              <a:t>）使用索引能提高查询效率，但是索引也是占据空间的，而且添加、更新、删除数据时的时候也需要同步更新索引，因此会降低</a:t>
            </a:r>
            <a:r>
              <a:rPr lang="en-US" altLang="zh-CN" kern="100" dirty="0" smtClean="0">
                <a:effectLst/>
                <a:latin typeface="Calibri" charset="0"/>
                <a:ea typeface="宋体" charset="-122"/>
                <a:cs typeface="Times New Roman" charset="0"/>
              </a:rPr>
              <a:t>Insert</a:t>
            </a:r>
            <a:r>
              <a:rPr lang="zh-CN" altLang="zh-CN" kern="100" dirty="0" smtClean="0">
                <a:effectLst/>
                <a:latin typeface="Calibri" charset="0"/>
                <a:ea typeface="宋体" charset="-122"/>
                <a:cs typeface="Times New Roman" charset="0"/>
              </a:rPr>
              <a:t>、</a:t>
            </a:r>
            <a:r>
              <a:rPr lang="en-US" altLang="zh-CN" kern="100" dirty="0" smtClean="0">
                <a:effectLst/>
                <a:latin typeface="Calibri" charset="0"/>
                <a:ea typeface="宋体" charset="-122"/>
                <a:cs typeface="Times New Roman" charset="0"/>
              </a:rPr>
              <a:t>Update</a:t>
            </a:r>
            <a:r>
              <a:rPr lang="zh-CN" altLang="zh-CN" kern="100" dirty="0" smtClean="0">
                <a:effectLst/>
                <a:latin typeface="Calibri" charset="0"/>
                <a:ea typeface="宋体" charset="-122"/>
                <a:cs typeface="Times New Roman" charset="0"/>
              </a:rPr>
              <a:t>、</a:t>
            </a:r>
            <a:r>
              <a:rPr lang="en-US" altLang="zh-CN" kern="100" dirty="0" smtClean="0">
                <a:effectLst/>
                <a:latin typeface="Calibri" charset="0"/>
                <a:ea typeface="宋体" charset="-122"/>
                <a:cs typeface="Times New Roman" charset="0"/>
              </a:rPr>
              <a:t>Delete</a:t>
            </a:r>
            <a:r>
              <a:rPr lang="zh-CN" altLang="zh-CN" kern="100" dirty="0" smtClean="0">
                <a:effectLst/>
                <a:latin typeface="Calibri" charset="0"/>
                <a:ea typeface="宋体" charset="-122"/>
                <a:cs typeface="Times New Roman" charset="0"/>
              </a:rPr>
              <a:t>的速度。只在警检索的字段上创建索引。</a:t>
            </a: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4</a:t>
            </a:r>
            <a:r>
              <a:rPr lang="zh-CN" altLang="zh-CN" kern="100" dirty="0" smtClean="0">
                <a:effectLst/>
                <a:latin typeface="Calibri" charset="0"/>
                <a:ea typeface="宋体" charset="-122"/>
                <a:cs typeface="Times New Roman" charset="0"/>
              </a:rPr>
              <a:t>）即使创建了索引，仍然有可能全表扫描，比如</a:t>
            </a:r>
            <a:r>
              <a:rPr lang="en-US" altLang="zh-CN" kern="100" dirty="0" smtClean="0">
                <a:effectLst/>
                <a:latin typeface="Calibri" charset="0"/>
                <a:ea typeface="宋体" charset="-122"/>
                <a:cs typeface="Times New Roman" charset="0"/>
              </a:rPr>
              <a:t>like</a:t>
            </a:r>
            <a:r>
              <a:rPr lang="zh-CN" altLang="zh-CN" kern="100" dirty="0" smtClean="0">
                <a:effectLst/>
                <a:latin typeface="Calibri" charset="0"/>
                <a:ea typeface="宋体" charset="-122"/>
                <a:cs typeface="Times New Roman" charset="0"/>
              </a:rPr>
              <a:t>、函数、类型转换等。</a:t>
            </a:r>
          </a:p>
          <a:p>
            <a:endParaRPr kumimoji="1" lang="zh-CN" altLang="en-US" dirty="0"/>
          </a:p>
        </p:txBody>
      </p:sp>
      <p:sp>
        <p:nvSpPr>
          <p:cNvPr id="4" name="幻灯片编号占位符 3"/>
          <p:cNvSpPr>
            <a:spLocks noGrp="1"/>
          </p:cNvSpPr>
          <p:nvPr>
            <p:ph type="sldNum" sz="quarter" idx="10"/>
          </p:nvPr>
        </p:nvSpPr>
        <p:spPr/>
        <p:txBody>
          <a:bodyPr/>
          <a:lstStyle/>
          <a:p>
            <a:fld id="{DE162CBE-055B-044B-A0A7-D9DC56378FF0}" type="slidenum">
              <a:rPr kumimoji="1" lang="zh-CN" altLang="en-US" smtClean="0"/>
              <a:t>4</a:t>
            </a:fld>
            <a:endParaRPr kumimoji="1" lang="zh-CN" altLang="en-US"/>
          </a:p>
        </p:txBody>
      </p:sp>
    </p:spTree>
    <p:extLst>
      <p:ext uri="{BB962C8B-B14F-4D97-AF65-F5344CB8AC3E}">
        <p14:creationId xmlns:p14="http://schemas.microsoft.com/office/powerpoint/2010/main" val="242100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en-US" altLang="zh-CN" sz="1200" b="0" i="0" kern="1200" dirty="0" smtClean="0">
                <a:solidFill>
                  <a:schemeClr val="tx1"/>
                </a:solidFill>
                <a:effectLst/>
                <a:latin typeface="+mn-lt"/>
                <a:ea typeface="+mn-ea"/>
                <a:cs typeface="+mn-cs"/>
              </a:rPr>
              <a:t>Database-stored procedures are sets of pre-compiled SQL statements created in the server, called and executed by database applications. It is very simple and the same result can be archived by SQL query.</a:t>
            </a:r>
          </a:p>
          <a:p>
            <a:pPr fontAlgn="base"/>
            <a:endParaRPr lang="en-US" altLang="zh-CN" sz="1200" b="0" i="0" kern="1200" dirty="0" smtClean="0">
              <a:solidFill>
                <a:schemeClr val="tx1"/>
              </a:solidFill>
              <a:effectLst/>
              <a:latin typeface="+mn-lt"/>
              <a:ea typeface="+mn-ea"/>
              <a:cs typeface="+mn-cs"/>
            </a:endParaRPr>
          </a:p>
          <a:p>
            <a:pPr fontAlgn="base"/>
            <a:r>
              <a:rPr lang="en-US" altLang="zh-CN" sz="1200" b="1" i="0" kern="1200" dirty="0" smtClean="0">
                <a:solidFill>
                  <a:schemeClr val="tx1"/>
                </a:solidFill>
                <a:effectLst/>
                <a:latin typeface="+mn-lt"/>
                <a:ea typeface="+mn-ea"/>
                <a:cs typeface="+mn-cs"/>
              </a:rPr>
              <a:t>Stored Procedures Advantages</a:t>
            </a:r>
          </a:p>
          <a:p>
            <a:pPr fontAlgn="base"/>
            <a:r>
              <a:rPr lang="en-US" altLang="zh-CN" sz="1200" b="0" i="0" kern="1200" dirty="0" smtClean="0">
                <a:solidFill>
                  <a:schemeClr val="tx1"/>
                </a:solidFill>
                <a:effectLst/>
                <a:latin typeface="+mn-lt"/>
                <a:ea typeface="+mn-ea"/>
                <a:cs typeface="+mn-cs"/>
              </a:rPr>
              <a:t>Stored procedures increase the performance of an application. Once created, stored procedure is compiled and stored in the database catalog. It runs faster than an </a:t>
            </a:r>
            <a:r>
              <a:rPr lang="en-US" altLang="zh-CN" sz="1200" b="0" i="0" kern="1200" dirty="0" err="1" smtClean="0">
                <a:solidFill>
                  <a:schemeClr val="tx1"/>
                </a:solidFill>
                <a:effectLst/>
                <a:latin typeface="+mn-lt"/>
                <a:ea typeface="+mn-ea"/>
                <a:cs typeface="+mn-cs"/>
              </a:rPr>
              <a:t>uncompiled</a:t>
            </a:r>
            <a:r>
              <a:rPr lang="en-US" altLang="zh-CN" sz="1200" b="0" i="0" kern="1200" dirty="0" smtClean="0">
                <a:solidFill>
                  <a:schemeClr val="tx1"/>
                </a:solidFill>
                <a:effectLst/>
                <a:latin typeface="+mn-lt"/>
                <a:ea typeface="+mn-ea"/>
                <a:cs typeface="+mn-cs"/>
              </a:rPr>
              <a:t> SQL commands which are sent from application </a:t>
            </a:r>
          </a:p>
          <a:p>
            <a:pPr fontAlgn="base"/>
            <a:r>
              <a:rPr lang="en-US" altLang="zh-CN" sz="1200" b="0" i="0" kern="1200" dirty="0" smtClean="0">
                <a:solidFill>
                  <a:schemeClr val="tx1"/>
                </a:solidFill>
                <a:effectLst/>
                <a:latin typeface="+mn-lt"/>
                <a:ea typeface="+mn-ea"/>
                <a:cs typeface="+mn-cs"/>
              </a:rPr>
              <a:t>Stored procedure reduces the traffic between application and database server because instead of sending multiple </a:t>
            </a:r>
            <a:r>
              <a:rPr lang="en-US" altLang="zh-CN" sz="1200" b="0" i="0" kern="1200" dirty="0" err="1" smtClean="0">
                <a:solidFill>
                  <a:schemeClr val="tx1"/>
                </a:solidFill>
                <a:effectLst/>
                <a:latin typeface="+mn-lt"/>
                <a:ea typeface="+mn-ea"/>
                <a:cs typeface="+mn-cs"/>
              </a:rPr>
              <a:t>uncompiled</a:t>
            </a:r>
            <a:r>
              <a:rPr lang="en-US" altLang="zh-CN" sz="1200" b="0" i="0" kern="1200" dirty="0" smtClean="0">
                <a:solidFill>
                  <a:schemeClr val="tx1"/>
                </a:solidFill>
                <a:effectLst/>
                <a:latin typeface="+mn-lt"/>
                <a:ea typeface="+mn-ea"/>
                <a:cs typeface="+mn-cs"/>
              </a:rPr>
              <a:t> long SQL commands statement, application has only to send the stored procedure name and get the result back. </a:t>
            </a:r>
          </a:p>
          <a:p>
            <a:pPr fontAlgn="base"/>
            <a:r>
              <a:rPr lang="en-US" altLang="zh-CN" sz="1200" b="0" i="0" kern="1200" dirty="0" smtClean="0">
                <a:solidFill>
                  <a:schemeClr val="tx1"/>
                </a:solidFill>
                <a:effectLst/>
                <a:latin typeface="+mn-lt"/>
                <a:ea typeface="+mn-ea"/>
                <a:cs typeface="+mn-cs"/>
              </a:rPr>
              <a:t>Stored procedure is reusable and transparent to any application which wants to use it. Stored procedure exposes the database interface to all applications so developer doesn’t have to program the functions which are already supported in stored procedure in all programs. </a:t>
            </a:r>
          </a:p>
          <a:p>
            <a:pPr fontAlgn="base"/>
            <a:r>
              <a:rPr lang="en-US" altLang="zh-CN" sz="1200" b="0" i="0" kern="1200" dirty="0" smtClean="0">
                <a:solidFill>
                  <a:schemeClr val="tx1"/>
                </a:solidFill>
                <a:effectLst/>
                <a:latin typeface="+mn-lt"/>
                <a:ea typeface="+mn-ea"/>
                <a:cs typeface="+mn-cs"/>
              </a:rPr>
              <a:t>Stored procedure is secured. Database administrator can grant the right to application which to access which stored procedures in database catalog without granting any permission on the underlying database table.</a:t>
            </a:r>
          </a:p>
          <a:p>
            <a:pPr fontAlgn="base"/>
            <a:endParaRPr lang="en-US" altLang="zh-CN" sz="1200" b="1" i="0" kern="1200" dirty="0" smtClean="0">
              <a:solidFill>
                <a:schemeClr val="tx1"/>
              </a:solidFill>
              <a:effectLst/>
              <a:latin typeface="+mn-lt"/>
              <a:ea typeface="+mn-ea"/>
              <a:cs typeface="+mn-cs"/>
            </a:endParaRPr>
          </a:p>
          <a:p>
            <a:pPr fontAlgn="base"/>
            <a:r>
              <a:rPr lang="en-US" altLang="zh-CN" sz="1200" b="1" i="0" kern="1200" dirty="0" smtClean="0">
                <a:solidFill>
                  <a:schemeClr val="tx1"/>
                </a:solidFill>
                <a:effectLst/>
                <a:latin typeface="+mn-lt"/>
                <a:ea typeface="+mn-ea"/>
                <a:cs typeface="+mn-cs"/>
              </a:rPr>
              <a:t>Stored Procedures Disadvantages</a:t>
            </a:r>
          </a:p>
          <a:p>
            <a:pPr fontAlgn="base"/>
            <a:r>
              <a:rPr lang="en-US" altLang="zh-CN" sz="1200" b="0" i="0" kern="1200" dirty="0" smtClean="0">
                <a:solidFill>
                  <a:schemeClr val="tx1"/>
                </a:solidFill>
                <a:effectLst/>
                <a:latin typeface="+mn-lt"/>
                <a:ea typeface="+mn-ea"/>
                <a:cs typeface="+mn-cs"/>
              </a:rPr>
              <a:t>Stored procedure make the database server high load in both memory and processors. Instead of being focused on the storing and retrieving data, you could be asking the database server to perform a number of logical operations or a complex of business logic which is not the role of it. </a:t>
            </a:r>
          </a:p>
          <a:p>
            <a:pPr fontAlgn="base"/>
            <a:r>
              <a:rPr lang="en-US" altLang="zh-CN" sz="1200" b="0" i="0" kern="1200" dirty="0" smtClean="0">
                <a:solidFill>
                  <a:schemeClr val="tx1"/>
                </a:solidFill>
                <a:effectLst/>
                <a:latin typeface="+mn-lt"/>
                <a:ea typeface="+mn-ea"/>
                <a:cs typeface="+mn-cs"/>
              </a:rPr>
              <a:t>Stored procedure only contains declarative SQL so it is very difficult to write a procedure with complexity of business like other languages in application layer such as Java, C#, C++… </a:t>
            </a:r>
          </a:p>
          <a:p>
            <a:pPr fontAlgn="base"/>
            <a:r>
              <a:rPr lang="en-US" altLang="zh-CN" sz="1200" b="0" i="0" kern="1200" dirty="0" smtClean="0">
                <a:solidFill>
                  <a:schemeClr val="tx1"/>
                </a:solidFill>
                <a:effectLst/>
                <a:latin typeface="+mn-lt"/>
                <a:ea typeface="+mn-ea"/>
                <a:cs typeface="+mn-cs"/>
              </a:rPr>
              <a:t>You cannot debug stored procedure in almost RDMBSs and in MySQL also. There are some workarounds on this problem but it still not good enough to do so. </a:t>
            </a:r>
          </a:p>
          <a:p>
            <a:pPr fontAlgn="base"/>
            <a:r>
              <a:rPr lang="en-US" altLang="zh-CN" sz="1200" b="0" i="0" kern="1200" dirty="0" smtClean="0">
                <a:solidFill>
                  <a:schemeClr val="tx1"/>
                </a:solidFill>
                <a:effectLst/>
                <a:latin typeface="+mn-lt"/>
                <a:ea typeface="+mn-ea"/>
                <a:cs typeface="+mn-cs"/>
              </a:rPr>
              <a:t>Writing and maintain stored procedure usually required specialized skill set that not all developers possess. This introduced the problem in both application development and maintain phrase. </a:t>
            </a:r>
          </a:p>
          <a:p>
            <a:r>
              <a:rPr lang="en-US" altLang="zh-CN" dirty="0" smtClean="0"/>
              <a:t/>
            </a:r>
            <a:br>
              <a:rPr lang="en-US" altLang="zh-CN" dirty="0" smtClean="0"/>
            </a:br>
            <a:endParaRPr kumimoji="1" lang="zh-CN" altLang="en-US" dirty="0"/>
          </a:p>
        </p:txBody>
      </p:sp>
      <p:sp>
        <p:nvSpPr>
          <p:cNvPr id="4" name="幻灯片编号占位符 3"/>
          <p:cNvSpPr>
            <a:spLocks noGrp="1"/>
          </p:cNvSpPr>
          <p:nvPr>
            <p:ph type="sldNum" sz="quarter" idx="10"/>
          </p:nvPr>
        </p:nvSpPr>
        <p:spPr/>
        <p:txBody>
          <a:bodyPr/>
          <a:lstStyle/>
          <a:p>
            <a:fld id="{DE162CBE-055B-044B-A0A7-D9DC56378FF0}" type="slidenum">
              <a:rPr kumimoji="1" lang="zh-CN" altLang="en-US" smtClean="0"/>
              <a:t>6</a:t>
            </a:fld>
            <a:endParaRPr kumimoji="1" lang="zh-CN" altLang="en-US"/>
          </a:p>
        </p:txBody>
      </p:sp>
    </p:spTree>
    <p:extLst>
      <p:ext uri="{BB962C8B-B14F-4D97-AF65-F5344CB8AC3E}">
        <p14:creationId xmlns:p14="http://schemas.microsoft.com/office/powerpoint/2010/main" val="1030853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sng" kern="1200" dirty="0" smtClean="0">
                <a:solidFill>
                  <a:schemeClr val="tx1"/>
                </a:solidFill>
                <a:effectLst/>
                <a:latin typeface="+mn-lt"/>
                <a:ea typeface="+mn-ea"/>
                <a:cs typeface="+mn-cs"/>
              </a:rPr>
              <a:t>The core components:</a:t>
            </a:r>
            <a:endParaRPr lang="en-US" altLang="zh-CN" sz="1200" b="0" i="0" kern="1200" dirty="0" smtClean="0">
              <a:solidFill>
                <a:schemeClr val="tx1"/>
              </a:solidFill>
              <a:effectLst/>
              <a:latin typeface="+mn-lt"/>
              <a:ea typeface="+mn-ea"/>
              <a:cs typeface="+mn-cs"/>
            </a:endParaRPr>
          </a:p>
          <a:p>
            <a:r>
              <a:rPr lang="en-US" altLang="zh-CN" sz="1200" b="1" i="0" kern="1200" dirty="0" smtClean="0">
                <a:solidFill>
                  <a:schemeClr val="tx1"/>
                </a:solidFill>
                <a:effectLst/>
                <a:latin typeface="+mn-lt"/>
                <a:ea typeface="+mn-ea"/>
                <a:cs typeface="+mn-cs"/>
              </a:rPr>
              <a:t>The process manager</a:t>
            </a:r>
            <a:r>
              <a:rPr lang="en-US" altLang="zh-CN" sz="1200" b="0" i="0" kern="1200" dirty="0" smtClean="0">
                <a:solidFill>
                  <a:schemeClr val="tx1"/>
                </a:solidFill>
                <a:effectLst/>
                <a:latin typeface="+mn-lt"/>
                <a:ea typeface="+mn-ea"/>
                <a:cs typeface="+mn-cs"/>
              </a:rPr>
              <a:t>: Many databases have a </a:t>
            </a:r>
            <a:r>
              <a:rPr lang="en-US" altLang="zh-CN" sz="1200" b="1" i="0" kern="1200" dirty="0" smtClean="0">
                <a:solidFill>
                  <a:schemeClr val="tx1"/>
                </a:solidFill>
                <a:effectLst/>
                <a:latin typeface="+mn-lt"/>
                <a:ea typeface="+mn-ea"/>
                <a:cs typeface="+mn-cs"/>
              </a:rPr>
              <a:t>pool of processes/threads</a:t>
            </a:r>
            <a:r>
              <a:rPr lang="en-US" altLang="zh-CN" sz="1200" b="0" i="0" kern="1200" dirty="0" smtClean="0">
                <a:solidFill>
                  <a:schemeClr val="tx1"/>
                </a:solidFill>
                <a:effectLst/>
                <a:latin typeface="+mn-lt"/>
                <a:ea typeface="+mn-ea"/>
                <a:cs typeface="+mn-cs"/>
              </a:rPr>
              <a:t> that needs to be managed. Moreover, in order to gain nanoseconds, some modern databases use their own threads instead of the Operating System threads.</a:t>
            </a:r>
          </a:p>
          <a:p>
            <a:r>
              <a:rPr lang="en-US" altLang="zh-CN" sz="1200" b="1" i="0" kern="1200" dirty="0" smtClean="0">
                <a:solidFill>
                  <a:schemeClr val="tx1"/>
                </a:solidFill>
                <a:effectLst/>
                <a:latin typeface="+mn-lt"/>
                <a:ea typeface="+mn-ea"/>
                <a:cs typeface="+mn-cs"/>
              </a:rPr>
              <a:t>The network manager</a:t>
            </a:r>
            <a:r>
              <a:rPr lang="en-US" altLang="zh-CN" sz="1200" b="0" i="0" kern="1200" dirty="0" smtClean="0">
                <a:solidFill>
                  <a:schemeClr val="tx1"/>
                </a:solidFill>
                <a:effectLst/>
                <a:latin typeface="+mn-lt"/>
                <a:ea typeface="+mn-ea"/>
                <a:cs typeface="+mn-cs"/>
              </a:rPr>
              <a:t>: Network I/O is a big issue, especially for distributed databases. That’s why some databases have their own manager.</a:t>
            </a:r>
          </a:p>
          <a:p>
            <a:r>
              <a:rPr lang="en-US" altLang="zh-CN" sz="1200" b="1" i="0" kern="1200" dirty="0" smtClean="0">
                <a:solidFill>
                  <a:schemeClr val="tx1"/>
                </a:solidFill>
                <a:effectLst/>
                <a:latin typeface="+mn-lt"/>
                <a:ea typeface="+mn-ea"/>
                <a:cs typeface="+mn-cs"/>
              </a:rPr>
              <a:t>File system manager</a:t>
            </a:r>
            <a:r>
              <a:rPr lang="en-US" altLang="zh-CN" sz="1200" b="0" i="0" kern="1200" dirty="0" smtClean="0">
                <a:solidFill>
                  <a:schemeClr val="tx1"/>
                </a:solidFill>
                <a:effectLst/>
                <a:latin typeface="+mn-lt"/>
                <a:ea typeface="+mn-ea"/>
                <a:cs typeface="+mn-cs"/>
              </a:rPr>
              <a:t>: </a:t>
            </a:r>
            <a:r>
              <a:rPr lang="en-US" altLang="zh-CN" sz="1200" b="1" i="0" kern="1200" dirty="0" smtClean="0">
                <a:solidFill>
                  <a:schemeClr val="tx1"/>
                </a:solidFill>
                <a:effectLst/>
                <a:latin typeface="+mn-lt"/>
                <a:ea typeface="+mn-ea"/>
                <a:cs typeface="+mn-cs"/>
              </a:rPr>
              <a:t>Disk I/O is the first bottleneck of a database</a:t>
            </a:r>
            <a:r>
              <a:rPr lang="en-US" altLang="zh-CN" sz="1200" b="0" i="0" kern="1200" dirty="0" smtClean="0">
                <a:solidFill>
                  <a:schemeClr val="tx1"/>
                </a:solidFill>
                <a:effectLst/>
                <a:latin typeface="+mn-lt"/>
                <a:ea typeface="+mn-ea"/>
                <a:cs typeface="+mn-cs"/>
              </a:rPr>
              <a:t>. Having a manager that will perfectly handle the Operating System file system or even replace it is important.</a:t>
            </a:r>
          </a:p>
          <a:p>
            <a:r>
              <a:rPr lang="en-US" altLang="zh-CN" sz="1200" b="1" i="0" kern="1200" dirty="0" smtClean="0">
                <a:solidFill>
                  <a:schemeClr val="tx1"/>
                </a:solidFill>
                <a:effectLst/>
                <a:latin typeface="+mn-lt"/>
                <a:ea typeface="+mn-ea"/>
                <a:cs typeface="+mn-cs"/>
              </a:rPr>
              <a:t>The memory manager</a:t>
            </a:r>
            <a:r>
              <a:rPr lang="en-US" altLang="zh-CN" sz="1200" b="0" i="0" kern="1200" dirty="0" smtClean="0">
                <a:solidFill>
                  <a:schemeClr val="tx1"/>
                </a:solidFill>
                <a:effectLst/>
                <a:latin typeface="+mn-lt"/>
                <a:ea typeface="+mn-ea"/>
                <a:cs typeface="+mn-cs"/>
              </a:rPr>
              <a:t>: To avoid the disk I/O penalty a large quantity of ram is required. But if you handle a large amount of memory, you need an efficient memory manager. Especially when you have many queries using memory at the same time.</a:t>
            </a:r>
          </a:p>
          <a:p>
            <a:r>
              <a:rPr lang="en-US" altLang="zh-CN" sz="1200" b="1" i="0" kern="1200" dirty="0" smtClean="0">
                <a:solidFill>
                  <a:schemeClr val="tx1"/>
                </a:solidFill>
                <a:effectLst/>
                <a:latin typeface="+mn-lt"/>
                <a:ea typeface="+mn-ea"/>
                <a:cs typeface="+mn-cs"/>
              </a:rPr>
              <a:t>Security Manager</a:t>
            </a:r>
            <a:r>
              <a:rPr lang="en-US" altLang="zh-CN" sz="1200" b="0" i="0" kern="1200" dirty="0" smtClean="0">
                <a:solidFill>
                  <a:schemeClr val="tx1"/>
                </a:solidFill>
                <a:effectLst/>
                <a:latin typeface="+mn-lt"/>
                <a:ea typeface="+mn-ea"/>
                <a:cs typeface="+mn-cs"/>
              </a:rPr>
              <a:t>: for managing the authentication and the authorizations of the users</a:t>
            </a:r>
          </a:p>
          <a:p>
            <a:r>
              <a:rPr lang="en-US" altLang="zh-CN" sz="1200" b="1" i="0" kern="1200" dirty="0" smtClean="0">
                <a:solidFill>
                  <a:schemeClr val="tx1"/>
                </a:solidFill>
                <a:effectLst/>
                <a:latin typeface="+mn-lt"/>
                <a:ea typeface="+mn-ea"/>
                <a:cs typeface="+mn-cs"/>
              </a:rPr>
              <a:t>Client manager</a:t>
            </a:r>
            <a:r>
              <a:rPr lang="en-US" altLang="zh-CN" sz="1200" b="0" i="0" kern="1200" dirty="0" smtClean="0">
                <a:solidFill>
                  <a:schemeClr val="tx1"/>
                </a:solidFill>
                <a:effectLst/>
                <a:latin typeface="+mn-lt"/>
                <a:ea typeface="+mn-ea"/>
                <a:cs typeface="+mn-cs"/>
              </a:rPr>
              <a:t>: for managing the client connections</a:t>
            </a:r>
          </a:p>
          <a:p>
            <a:r>
              <a:rPr lang="en-US" altLang="zh-CN" sz="1200" b="0" i="0" kern="1200" dirty="0" smtClean="0">
                <a:solidFill>
                  <a:schemeClr val="tx1"/>
                </a:solidFill>
                <a:effectLst/>
                <a:latin typeface="+mn-lt"/>
                <a:ea typeface="+mn-ea"/>
                <a:cs typeface="+mn-cs"/>
              </a:rPr>
              <a:t>…</a:t>
            </a:r>
          </a:p>
          <a:p>
            <a:endParaRPr lang="en-US" altLang="zh-CN" sz="1200" b="0" i="0" kern="1200" dirty="0" smtClean="0">
              <a:solidFill>
                <a:schemeClr val="tx1"/>
              </a:solidFill>
              <a:effectLst/>
              <a:latin typeface="+mn-lt"/>
              <a:ea typeface="+mn-ea"/>
              <a:cs typeface="+mn-cs"/>
            </a:endParaRPr>
          </a:p>
          <a:p>
            <a:r>
              <a:rPr lang="en-US" altLang="zh-CN" sz="1200" b="0" i="0" u="sng" kern="1200" dirty="0" smtClean="0">
                <a:solidFill>
                  <a:schemeClr val="tx1"/>
                </a:solidFill>
                <a:effectLst/>
                <a:latin typeface="+mn-lt"/>
                <a:ea typeface="+mn-ea"/>
                <a:cs typeface="+mn-cs"/>
              </a:rPr>
              <a:t>The tools:</a:t>
            </a:r>
            <a:endParaRPr lang="en-US" altLang="zh-CN" sz="1200" b="0" i="0" kern="1200" dirty="0" smtClean="0">
              <a:solidFill>
                <a:schemeClr val="tx1"/>
              </a:solidFill>
              <a:effectLst/>
              <a:latin typeface="+mn-lt"/>
              <a:ea typeface="+mn-ea"/>
              <a:cs typeface="+mn-cs"/>
            </a:endParaRPr>
          </a:p>
          <a:p>
            <a:r>
              <a:rPr lang="en-US" altLang="zh-CN" sz="1200" b="1" i="0" kern="1200" dirty="0" smtClean="0">
                <a:solidFill>
                  <a:schemeClr val="tx1"/>
                </a:solidFill>
                <a:effectLst/>
                <a:latin typeface="+mn-lt"/>
                <a:ea typeface="+mn-ea"/>
                <a:cs typeface="+mn-cs"/>
              </a:rPr>
              <a:t>Backup manager</a:t>
            </a:r>
            <a:r>
              <a:rPr lang="en-US" altLang="zh-CN" sz="1200" b="0" i="0" kern="1200" dirty="0" smtClean="0">
                <a:solidFill>
                  <a:schemeClr val="tx1"/>
                </a:solidFill>
                <a:effectLst/>
                <a:latin typeface="+mn-lt"/>
                <a:ea typeface="+mn-ea"/>
                <a:cs typeface="+mn-cs"/>
              </a:rPr>
              <a:t>: for saving and restoring a database.</a:t>
            </a:r>
          </a:p>
          <a:p>
            <a:r>
              <a:rPr lang="en-US" altLang="zh-CN" sz="1200" b="1" i="0" kern="1200" dirty="0" smtClean="0">
                <a:solidFill>
                  <a:schemeClr val="tx1"/>
                </a:solidFill>
                <a:effectLst/>
                <a:latin typeface="+mn-lt"/>
                <a:ea typeface="+mn-ea"/>
                <a:cs typeface="+mn-cs"/>
              </a:rPr>
              <a:t>Recovery manager</a:t>
            </a:r>
            <a:r>
              <a:rPr lang="en-US" altLang="zh-CN" sz="1200" b="0" i="0" kern="1200" dirty="0" smtClean="0">
                <a:solidFill>
                  <a:schemeClr val="tx1"/>
                </a:solidFill>
                <a:effectLst/>
                <a:latin typeface="+mn-lt"/>
                <a:ea typeface="+mn-ea"/>
                <a:cs typeface="+mn-cs"/>
              </a:rPr>
              <a:t>: for restarting the database in a </a:t>
            </a:r>
            <a:r>
              <a:rPr lang="en-US" altLang="zh-CN" sz="1200" b="1" i="0" kern="1200" dirty="0" smtClean="0">
                <a:solidFill>
                  <a:schemeClr val="tx1"/>
                </a:solidFill>
                <a:effectLst/>
                <a:latin typeface="+mn-lt"/>
                <a:ea typeface="+mn-ea"/>
                <a:cs typeface="+mn-cs"/>
              </a:rPr>
              <a:t>coherent state</a:t>
            </a:r>
            <a:r>
              <a:rPr lang="en-US" altLang="zh-CN" sz="1200" b="0" i="0" kern="1200" dirty="0" smtClean="0">
                <a:solidFill>
                  <a:schemeClr val="tx1"/>
                </a:solidFill>
                <a:effectLst/>
                <a:latin typeface="+mn-lt"/>
                <a:ea typeface="+mn-ea"/>
                <a:cs typeface="+mn-cs"/>
              </a:rPr>
              <a:t> after a crash</a:t>
            </a:r>
          </a:p>
          <a:p>
            <a:r>
              <a:rPr lang="en-US" altLang="zh-CN" sz="1200" b="1" i="0" kern="1200" dirty="0" smtClean="0">
                <a:solidFill>
                  <a:schemeClr val="tx1"/>
                </a:solidFill>
                <a:effectLst/>
                <a:latin typeface="+mn-lt"/>
                <a:ea typeface="+mn-ea"/>
                <a:cs typeface="+mn-cs"/>
              </a:rPr>
              <a:t>Monitor manager</a:t>
            </a:r>
            <a:r>
              <a:rPr lang="en-US" altLang="zh-CN" sz="1200" b="0" i="0" kern="1200" dirty="0" smtClean="0">
                <a:solidFill>
                  <a:schemeClr val="tx1"/>
                </a:solidFill>
                <a:effectLst/>
                <a:latin typeface="+mn-lt"/>
                <a:ea typeface="+mn-ea"/>
                <a:cs typeface="+mn-cs"/>
              </a:rPr>
              <a:t>: for logging the activity of the database and providing tools to monitor a database</a:t>
            </a:r>
          </a:p>
          <a:p>
            <a:r>
              <a:rPr lang="en-US" altLang="zh-CN" sz="1200" b="1" i="0" kern="1200" dirty="0" smtClean="0">
                <a:solidFill>
                  <a:schemeClr val="tx1"/>
                </a:solidFill>
                <a:effectLst/>
                <a:latin typeface="+mn-lt"/>
                <a:ea typeface="+mn-ea"/>
                <a:cs typeface="+mn-cs"/>
              </a:rPr>
              <a:t>Administration manager</a:t>
            </a:r>
            <a:r>
              <a:rPr lang="en-US" altLang="zh-CN" sz="1200" b="0" i="0" kern="1200" dirty="0" smtClean="0">
                <a:solidFill>
                  <a:schemeClr val="tx1"/>
                </a:solidFill>
                <a:effectLst/>
                <a:latin typeface="+mn-lt"/>
                <a:ea typeface="+mn-ea"/>
                <a:cs typeface="+mn-cs"/>
              </a:rPr>
              <a:t>: for storing metadata (like the names and the structures of the tables) and providing tools to manage databases, schemas, </a:t>
            </a:r>
            <a:r>
              <a:rPr lang="en-US" altLang="zh-CN" sz="1200" b="0" i="0" kern="1200" dirty="0" err="1" smtClean="0">
                <a:solidFill>
                  <a:schemeClr val="tx1"/>
                </a:solidFill>
                <a:effectLst/>
                <a:latin typeface="+mn-lt"/>
                <a:ea typeface="+mn-ea"/>
                <a:cs typeface="+mn-cs"/>
              </a:rPr>
              <a:t>tablespaces</a:t>
            </a:r>
            <a:r>
              <a:rPr lang="en-US" altLang="zh-CN" sz="1200" b="0" i="0" kern="1200" dirty="0" smtClean="0">
                <a:solidFill>
                  <a:schemeClr val="tx1"/>
                </a:solidFill>
                <a:effectLst/>
                <a:latin typeface="+mn-lt"/>
                <a:ea typeface="+mn-ea"/>
                <a:cs typeface="+mn-cs"/>
              </a:rPr>
              <a:t>, …</a:t>
            </a:r>
          </a:p>
          <a:p>
            <a:r>
              <a:rPr lang="en-US" altLang="zh-CN" sz="1200" b="0" i="0" kern="1200" dirty="0" smtClean="0">
                <a:solidFill>
                  <a:schemeClr val="tx1"/>
                </a:solidFill>
                <a:effectLst/>
                <a:latin typeface="+mn-lt"/>
                <a:ea typeface="+mn-ea"/>
                <a:cs typeface="+mn-cs"/>
              </a:rPr>
              <a:t>…</a:t>
            </a:r>
          </a:p>
          <a:p>
            <a:endParaRPr lang="en-US" altLang="zh-CN" sz="1200" b="0" i="0" kern="1200" dirty="0" smtClean="0">
              <a:solidFill>
                <a:schemeClr val="tx1"/>
              </a:solidFill>
              <a:effectLst/>
              <a:latin typeface="+mn-lt"/>
              <a:ea typeface="+mn-ea"/>
              <a:cs typeface="+mn-cs"/>
            </a:endParaRPr>
          </a:p>
          <a:p>
            <a:r>
              <a:rPr lang="en-US" altLang="zh-CN" sz="1200" b="0" i="0" u="sng" kern="1200" dirty="0" smtClean="0">
                <a:solidFill>
                  <a:schemeClr val="tx1"/>
                </a:solidFill>
                <a:effectLst/>
                <a:latin typeface="+mn-lt"/>
                <a:ea typeface="+mn-ea"/>
                <a:cs typeface="+mn-cs"/>
              </a:rPr>
              <a:t>The query Manager:</a:t>
            </a:r>
            <a:endParaRPr lang="en-US" altLang="zh-CN" sz="1200" b="0" i="0" kern="1200" dirty="0" smtClean="0">
              <a:solidFill>
                <a:schemeClr val="tx1"/>
              </a:solidFill>
              <a:effectLst/>
              <a:latin typeface="+mn-lt"/>
              <a:ea typeface="+mn-ea"/>
              <a:cs typeface="+mn-cs"/>
            </a:endParaRPr>
          </a:p>
          <a:p>
            <a:r>
              <a:rPr lang="en-US" altLang="zh-CN" sz="1200" b="1" i="0" kern="1200" dirty="0" smtClean="0">
                <a:solidFill>
                  <a:schemeClr val="tx1"/>
                </a:solidFill>
                <a:effectLst/>
                <a:latin typeface="+mn-lt"/>
                <a:ea typeface="+mn-ea"/>
                <a:cs typeface="+mn-cs"/>
              </a:rPr>
              <a:t>Query parser</a:t>
            </a:r>
            <a:r>
              <a:rPr lang="en-US" altLang="zh-CN" sz="1200" b="0" i="0" kern="1200" dirty="0" smtClean="0">
                <a:solidFill>
                  <a:schemeClr val="tx1"/>
                </a:solidFill>
                <a:effectLst/>
                <a:latin typeface="+mn-lt"/>
                <a:ea typeface="+mn-ea"/>
                <a:cs typeface="+mn-cs"/>
              </a:rPr>
              <a:t>: to check if a query is valid</a:t>
            </a:r>
          </a:p>
          <a:p>
            <a:r>
              <a:rPr lang="en-US" altLang="zh-CN" sz="1200" b="1" i="0" kern="1200" dirty="0" smtClean="0">
                <a:solidFill>
                  <a:schemeClr val="tx1"/>
                </a:solidFill>
                <a:effectLst/>
                <a:latin typeface="+mn-lt"/>
                <a:ea typeface="+mn-ea"/>
                <a:cs typeface="+mn-cs"/>
              </a:rPr>
              <a:t>Query rewriter</a:t>
            </a:r>
            <a:r>
              <a:rPr lang="en-US" altLang="zh-CN" sz="1200" b="0" i="0" kern="1200" dirty="0" smtClean="0">
                <a:solidFill>
                  <a:schemeClr val="tx1"/>
                </a:solidFill>
                <a:effectLst/>
                <a:latin typeface="+mn-lt"/>
                <a:ea typeface="+mn-ea"/>
                <a:cs typeface="+mn-cs"/>
              </a:rPr>
              <a:t>: to pre-optimize a query</a:t>
            </a:r>
          </a:p>
          <a:p>
            <a:r>
              <a:rPr lang="en-US" altLang="zh-CN" sz="1200" b="1" i="0" kern="1200" dirty="0" smtClean="0">
                <a:solidFill>
                  <a:schemeClr val="tx1"/>
                </a:solidFill>
                <a:effectLst/>
                <a:latin typeface="+mn-lt"/>
                <a:ea typeface="+mn-ea"/>
                <a:cs typeface="+mn-cs"/>
              </a:rPr>
              <a:t>Query optimizer</a:t>
            </a:r>
            <a:r>
              <a:rPr lang="en-US" altLang="zh-CN" sz="1200" b="0" i="0" kern="1200" dirty="0" smtClean="0">
                <a:solidFill>
                  <a:schemeClr val="tx1"/>
                </a:solidFill>
                <a:effectLst/>
                <a:latin typeface="+mn-lt"/>
                <a:ea typeface="+mn-ea"/>
                <a:cs typeface="+mn-cs"/>
              </a:rPr>
              <a:t>: to optimize a query</a:t>
            </a:r>
          </a:p>
          <a:p>
            <a:r>
              <a:rPr lang="en-US" altLang="zh-CN" sz="1200" b="1" i="0" kern="1200" dirty="0" smtClean="0">
                <a:solidFill>
                  <a:schemeClr val="tx1"/>
                </a:solidFill>
                <a:effectLst/>
                <a:latin typeface="+mn-lt"/>
                <a:ea typeface="+mn-ea"/>
                <a:cs typeface="+mn-cs"/>
              </a:rPr>
              <a:t>Query executor</a:t>
            </a:r>
            <a:r>
              <a:rPr lang="en-US" altLang="zh-CN" sz="1200" b="0" i="0" kern="1200" dirty="0" smtClean="0">
                <a:solidFill>
                  <a:schemeClr val="tx1"/>
                </a:solidFill>
                <a:effectLst/>
                <a:latin typeface="+mn-lt"/>
                <a:ea typeface="+mn-ea"/>
                <a:cs typeface="+mn-cs"/>
              </a:rPr>
              <a:t>: to compile and execute a query</a:t>
            </a:r>
          </a:p>
          <a:p>
            <a:endParaRPr lang="en-US" altLang="zh-CN" sz="1200" b="0" i="0" kern="1200" dirty="0" smtClean="0">
              <a:solidFill>
                <a:schemeClr val="tx1"/>
              </a:solidFill>
              <a:effectLst/>
              <a:latin typeface="+mn-lt"/>
              <a:ea typeface="+mn-ea"/>
              <a:cs typeface="+mn-cs"/>
            </a:endParaRPr>
          </a:p>
          <a:p>
            <a:r>
              <a:rPr lang="en-US" altLang="zh-CN" sz="1200" b="0" i="0" u="sng" kern="1200" dirty="0" smtClean="0">
                <a:solidFill>
                  <a:schemeClr val="tx1"/>
                </a:solidFill>
                <a:effectLst/>
                <a:latin typeface="+mn-lt"/>
                <a:ea typeface="+mn-ea"/>
                <a:cs typeface="+mn-cs"/>
              </a:rPr>
              <a:t>The data manager:</a:t>
            </a:r>
            <a:endParaRPr lang="en-US" altLang="zh-CN" sz="1200" b="0" i="0" kern="1200" dirty="0" smtClean="0">
              <a:solidFill>
                <a:schemeClr val="tx1"/>
              </a:solidFill>
              <a:effectLst/>
              <a:latin typeface="+mn-lt"/>
              <a:ea typeface="+mn-ea"/>
              <a:cs typeface="+mn-cs"/>
            </a:endParaRPr>
          </a:p>
          <a:p>
            <a:r>
              <a:rPr lang="en-US" altLang="zh-CN" sz="1200" b="1" i="0" kern="1200" dirty="0" smtClean="0">
                <a:solidFill>
                  <a:schemeClr val="tx1"/>
                </a:solidFill>
                <a:effectLst/>
                <a:latin typeface="+mn-lt"/>
                <a:ea typeface="+mn-ea"/>
                <a:cs typeface="+mn-cs"/>
              </a:rPr>
              <a:t>Transaction manager</a:t>
            </a:r>
            <a:r>
              <a:rPr lang="en-US" altLang="zh-CN" sz="1200" b="0" i="0" kern="1200" dirty="0" smtClean="0">
                <a:solidFill>
                  <a:schemeClr val="tx1"/>
                </a:solidFill>
                <a:effectLst/>
                <a:latin typeface="+mn-lt"/>
                <a:ea typeface="+mn-ea"/>
                <a:cs typeface="+mn-cs"/>
              </a:rPr>
              <a:t>: to handle transactions</a:t>
            </a:r>
          </a:p>
          <a:p>
            <a:r>
              <a:rPr lang="en-US" altLang="zh-CN" sz="1200" b="1" i="0" kern="1200" dirty="0" smtClean="0">
                <a:solidFill>
                  <a:schemeClr val="tx1"/>
                </a:solidFill>
                <a:effectLst/>
                <a:latin typeface="+mn-lt"/>
                <a:ea typeface="+mn-ea"/>
                <a:cs typeface="+mn-cs"/>
              </a:rPr>
              <a:t>Cache manager</a:t>
            </a:r>
            <a:r>
              <a:rPr lang="en-US" altLang="zh-CN" sz="1200" b="0" i="0" kern="1200" dirty="0" smtClean="0">
                <a:solidFill>
                  <a:schemeClr val="tx1"/>
                </a:solidFill>
                <a:effectLst/>
                <a:latin typeface="+mn-lt"/>
                <a:ea typeface="+mn-ea"/>
                <a:cs typeface="+mn-cs"/>
              </a:rPr>
              <a:t>: to put data in memory before using them and put data in memory before writing them on disk</a:t>
            </a:r>
          </a:p>
          <a:p>
            <a:r>
              <a:rPr lang="en-US" altLang="zh-CN" sz="1200" b="1" i="0" kern="1200" dirty="0" smtClean="0">
                <a:solidFill>
                  <a:schemeClr val="tx1"/>
                </a:solidFill>
                <a:effectLst/>
                <a:latin typeface="+mn-lt"/>
                <a:ea typeface="+mn-ea"/>
                <a:cs typeface="+mn-cs"/>
              </a:rPr>
              <a:t>Data access manager</a:t>
            </a:r>
            <a:r>
              <a:rPr lang="en-US" altLang="zh-CN" sz="1200" b="0" i="0" kern="1200" dirty="0" smtClean="0">
                <a:solidFill>
                  <a:schemeClr val="tx1"/>
                </a:solidFill>
                <a:effectLst/>
                <a:latin typeface="+mn-lt"/>
                <a:ea typeface="+mn-ea"/>
                <a:cs typeface="+mn-cs"/>
              </a:rPr>
              <a:t>: to access data on disk</a:t>
            </a:r>
          </a:p>
          <a:p>
            <a:endParaRPr kumimoji="1" lang="zh-CN" altLang="en-US" dirty="0"/>
          </a:p>
        </p:txBody>
      </p:sp>
      <p:sp>
        <p:nvSpPr>
          <p:cNvPr id="4" name="幻灯片编号占位符 3"/>
          <p:cNvSpPr>
            <a:spLocks noGrp="1"/>
          </p:cNvSpPr>
          <p:nvPr>
            <p:ph type="sldNum" sz="quarter" idx="10"/>
          </p:nvPr>
        </p:nvSpPr>
        <p:spPr/>
        <p:txBody>
          <a:bodyPr/>
          <a:lstStyle/>
          <a:p>
            <a:fld id="{DE162CBE-055B-044B-A0A7-D9DC56378FF0}" type="slidenum">
              <a:rPr kumimoji="1" lang="zh-CN" altLang="en-US" smtClean="0"/>
              <a:t>8</a:t>
            </a:fld>
            <a:endParaRPr kumimoji="1" lang="zh-CN" altLang="en-US"/>
          </a:p>
        </p:txBody>
      </p:sp>
    </p:spTree>
    <p:extLst>
      <p:ext uri="{BB962C8B-B14F-4D97-AF65-F5344CB8AC3E}">
        <p14:creationId xmlns:p14="http://schemas.microsoft.com/office/powerpoint/2010/main" val="12739606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E162CBE-055B-044B-A0A7-D9DC56378FF0}" type="slidenum">
              <a:rPr kumimoji="1" lang="zh-CN" altLang="en-US" smtClean="0"/>
              <a:t>22</a:t>
            </a:fld>
            <a:endParaRPr kumimoji="1" lang="zh-CN" altLang="en-US"/>
          </a:p>
        </p:txBody>
      </p:sp>
    </p:spTree>
    <p:extLst>
      <p:ext uri="{BB962C8B-B14F-4D97-AF65-F5344CB8AC3E}">
        <p14:creationId xmlns:p14="http://schemas.microsoft.com/office/powerpoint/2010/main" val="9419703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780276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1372881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1003676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1333023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1571264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6409351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419563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1411469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1457756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20273951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AE05EF7F-7660-6245-BF17-D84B79B2D209}" type="datetimeFigureOut">
              <a:rPr kumimoji="1" lang="zh-CN" altLang="en-US" smtClean="0"/>
              <a:t>2017/11/4</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30781373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05EF7F-7660-6245-BF17-D84B79B2D209}" type="datetimeFigureOut">
              <a:rPr kumimoji="1" lang="zh-CN" altLang="en-US" smtClean="0"/>
              <a:t>2017/11/4</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E20FBC-56EB-C54E-93CF-5FCF454461DF}" type="slidenum">
              <a:rPr kumimoji="1" lang="zh-CN" altLang="en-US" smtClean="0"/>
              <a:t>‹#›</a:t>
            </a:fld>
            <a:endParaRPr kumimoji="1" lang="zh-CN" altLang="en-US"/>
          </a:p>
        </p:txBody>
      </p:sp>
    </p:spTree>
    <p:extLst>
      <p:ext uri="{BB962C8B-B14F-4D97-AF65-F5344CB8AC3E}">
        <p14:creationId xmlns:p14="http://schemas.microsoft.com/office/powerpoint/2010/main" val="17472167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hyperlink" Target="http://www.essentialsql.com/get-ready-to-learn-sql-12-introduction-to-database-joins" TargetMode="Externa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1148" y="2660"/>
            <a:ext cx="10573789" cy="6855340"/>
          </a:xfrm>
          <a:prstGeom prst="rect">
            <a:avLst/>
          </a:prstGeom>
        </p:spPr>
      </p:pic>
    </p:spTree>
    <p:extLst>
      <p:ext uri="{BB962C8B-B14F-4D97-AF65-F5344CB8AC3E}">
        <p14:creationId xmlns:p14="http://schemas.microsoft.com/office/powerpoint/2010/main" val="13557526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048000" y="2413338"/>
            <a:ext cx="6096000" cy="2031325"/>
          </a:xfrm>
          <a:prstGeom prst="rect">
            <a:avLst/>
          </a:prstGeom>
        </p:spPr>
        <p:txBody>
          <a:bodyPr>
            <a:spAutoFit/>
          </a:bodyPr>
          <a:lstStyle/>
          <a:p>
            <a:pPr indent="266700"/>
            <a:r>
              <a:rPr lang="zh-CN" altLang="zh-CN" kern="100" dirty="0" smtClean="0">
                <a:effectLst/>
                <a:highlight>
                  <a:srgbClr val="FFFF00"/>
                </a:highlight>
                <a:latin typeface="Calibri" charset="0"/>
                <a:ea typeface="宋体" charset="-122"/>
                <a:cs typeface="Times New Roman" charset="0"/>
              </a:rPr>
              <a:t>规范化（</a:t>
            </a:r>
            <a:r>
              <a:rPr lang="en-US" altLang="zh-CN" kern="100" dirty="0" smtClean="0">
                <a:effectLst/>
                <a:highlight>
                  <a:srgbClr val="FFFF00"/>
                </a:highlight>
                <a:latin typeface="Calibri" charset="0"/>
                <a:ea typeface="宋体" charset="-122"/>
                <a:cs typeface="Times New Roman" charset="0"/>
              </a:rPr>
              <a:t>normalization</a:t>
            </a:r>
            <a:r>
              <a:rPr lang="zh-CN" altLang="zh-CN" kern="100" dirty="0" smtClean="0">
                <a:effectLst/>
                <a:highlight>
                  <a:srgbClr val="FFFF00"/>
                </a:highlight>
                <a:latin typeface="Calibri" charset="0"/>
                <a:ea typeface="宋体" charset="-122"/>
                <a:cs typeface="Times New Roman" charset="0"/>
              </a:rPr>
              <a:t>）</a:t>
            </a:r>
            <a:r>
              <a:rPr lang="zh-CN" altLang="zh-CN" kern="100" dirty="0" smtClean="0">
                <a:effectLst/>
                <a:latin typeface="Calibri" charset="0"/>
                <a:ea typeface="宋体" charset="-122"/>
                <a:cs typeface="Times New Roman" charset="0"/>
              </a:rPr>
              <a:t>：为了使数据不发生矛盾而将表格分开的情况</a:t>
            </a:r>
          </a:p>
          <a:p>
            <a:pPr marL="342900" lvl="0" indent="-342900">
              <a:buFont typeface="Wingdings" charset="2"/>
              <a:buChar char=""/>
            </a:pPr>
            <a:r>
              <a:rPr lang="zh-CN" altLang="zh-CN" kern="100" dirty="0" smtClean="0">
                <a:effectLst/>
                <a:latin typeface="Calibri" charset="0"/>
                <a:ea typeface="宋体" charset="-122"/>
                <a:cs typeface="Times New Roman" charset="0"/>
              </a:rPr>
              <a:t>第一范式：分割非范式而得到第一范式</a:t>
            </a:r>
          </a:p>
          <a:p>
            <a:pPr marL="342900" lvl="0" indent="-342900">
              <a:buFont typeface="Wingdings" charset="2"/>
              <a:buChar char=""/>
            </a:pPr>
            <a:r>
              <a:rPr lang="zh-CN" altLang="zh-CN" kern="100" dirty="0" smtClean="0">
                <a:effectLst/>
                <a:latin typeface="Calibri" charset="0"/>
                <a:ea typeface="宋体" charset="-122"/>
                <a:cs typeface="Times New Roman" charset="0"/>
              </a:rPr>
              <a:t>第二范式：按“主键的值可以确定其他列的值”这一原则来分割表格</a:t>
            </a:r>
          </a:p>
          <a:p>
            <a:pPr marL="342900" lvl="0" indent="-342900">
              <a:buFont typeface="Wingdings" charset="2"/>
              <a:buChar char=""/>
            </a:pPr>
            <a:r>
              <a:rPr lang="zh-CN" altLang="zh-CN" kern="100" dirty="0" smtClean="0">
                <a:effectLst/>
                <a:latin typeface="Calibri" charset="0"/>
                <a:ea typeface="宋体" charset="-122"/>
                <a:cs typeface="Times New Roman" charset="0"/>
              </a:rPr>
              <a:t>第三范式：由主键唯一确定其他列的表格（参照方的那列称为外键</a:t>
            </a:r>
            <a:r>
              <a:rPr lang="en-US" altLang="zh-CN" kern="100" dirty="0" smtClean="0">
                <a:effectLst/>
                <a:latin typeface="Calibri" charset="0"/>
                <a:ea typeface="宋体" charset="-122"/>
                <a:cs typeface="Times New Roman" charset="0"/>
              </a:rPr>
              <a:t>(foreign key)</a:t>
            </a:r>
            <a:r>
              <a:rPr lang="zh-CN" altLang="zh-CN" kern="100" dirty="0" smtClean="0">
                <a:effectLst/>
                <a:latin typeface="Calibri" charset="0"/>
                <a:ea typeface="宋体" charset="-122"/>
                <a:cs typeface="Times New Roman" charset="0"/>
              </a:rPr>
              <a:t>，外键参照其他表格的主键）</a:t>
            </a:r>
            <a:endParaRPr lang="zh-CN" altLang="zh-CN" kern="100" dirty="0">
              <a:effectLst/>
              <a:latin typeface="Calibri" charset="0"/>
              <a:ea typeface="宋体" charset="-122"/>
              <a:cs typeface="Times New Roman" charset="0"/>
            </a:endParaRPr>
          </a:p>
        </p:txBody>
      </p:sp>
    </p:spTree>
    <p:extLst>
      <p:ext uri="{BB962C8B-B14F-4D97-AF65-F5344CB8AC3E}">
        <p14:creationId xmlns:p14="http://schemas.microsoft.com/office/powerpoint/2010/main" val="862028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ChangeArrowheads="1"/>
          </p:cNvSpPr>
          <p:nvPr/>
        </p:nvSpPr>
        <p:spPr bwMode="auto">
          <a:xfrm>
            <a:off x="1132641" y="1052699"/>
            <a:ext cx="6917278"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smtClean="0">
                <a:ln>
                  <a:noFill/>
                </a:ln>
                <a:solidFill>
                  <a:schemeClr val="tx1"/>
                </a:solidFill>
                <a:effectLst/>
                <a:latin typeface="Arial" charset="0"/>
              </a:rPr>
              <a:t>事务</a:t>
            </a:r>
            <a:endParaRPr kumimoji="0" lang="en-US" altLang="zh-CN" sz="1800" b="0" i="0" u="none" strike="noStrike" cap="none" normalizeH="0" baseline="0" dirty="0" smtClean="0">
              <a:ln>
                <a:noFill/>
              </a:ln>
              <a:solidFill>
                <a:schemeClr val="tx1"/>
              </a:solidFill>
              <a:effectLst/>
              <a:latin typeface="Arial"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chemeClr val="tx1"/>
                </a:solidFill>
                <a:effectLst/>
                <a:latin typeface="Arial" charset="0"/>
              </a:rPr>
              <a:t>事务 </a:t>
            </a:r>
            <a:r>
              <a:rPr lang="en-US" altLang="zh-CN" dirty="0" smtClean="0">
                <a:latin typeface="Arial" charset="0"/>
              </a:rPr>
              <a:t>-&gt;</a:t>
            </a:r>
            <a:r>
              <a:rPr kumimoji="0" lang="zh-CN" altLang="zh-CN" sz="1800" b="0" i="0" u="none" strike="noStrike" cap="none" normalizeH="0" baseline="0" dirty="0" smtClean="0">
                <a:ln>
                  <a:noFill/>
                </a:ln>
                <a:solidFill>
                  <a:schemeClr val="tx1"/>
                </a:solidFill>
                <a:effectLst/>
                <a:latin typeface="Arial" charset="0"/>
              </a:rPr>
              <a:t> 锁（</a:t>
            </a:r>
            <a:r>
              <a:rPr kumimoji="0" lang="zh-CN" altLang="zh-CN" sz="1800" b="0" i="0" u="none" strike="noStrike" cap="none" normalizeH="0" baseline="0" dirty="0">
                <a:ln>
                  <a:noFill/>
                </a:ln>
                <a:solidFill>
                  <a:schemeClr val="tx1"/>
                </a:solidFill>
                <a:effectLst/>
                <a:latin typeface="Arial" charset="0"/>
              </a:rPr>
              <a:t>共享锁/独占锁） </a:t>
            </a:r>
            <a:r>
              <a:rPr kumimoji="0" lang="en-US" altLang="zh-CN" sz="1800" b="0" i="0" u="none" strike="noStrike" cap="none" normalizeH="0" baseline="0" dirty="0" smtClean="0">
                <a:ln>
                  <a:noFill/>
                </a:ln>
                <a:solidFill>
                  <a:schemeClr val="tx1"/>
                </a:solidFill>
                <a:effectLst/>
                <a:latin typeface="Arial" charset="0"/>
              </a:rPr>
              <a:t>-&gt;</a:t>
            </a:r>
            <a:r>
              <a:rPr kumimoji="0" lang="zh-CN" altLang="zh-CN" sz="1800" b="0" i="0" u="none" strike="noStrike" cap="none" normalizeH="0" baseline="0" dirty="0" smtClean="0">
                <a:ln>
                  <a:noFill/>
                </a:ln>
                <a:solidFill>
                  <a:schemeClr val="tx1"/>
                </a:solidFill>
                <a:effectLst/>
                <a:latin typeface="Arial" charset="0"/>
              </a:rPr>
              <a:t> </a:t>
            </a:r>
            <a:r>
              <a:rPr kumimoji="0" lang="zh-CN" altLang="zh-CN" sz="1800" b="0" i="0" u="none" strike="noStrike" cap="none" normalizeH="0" baseline="0" dirty="0">
                <a:ln>
                  <a:noFill/>
                </a:ln>
                <a:solidFill>
                  <a:schemeClr val="tx1"/>
                </a:solidFill>
                <a:effectLst/>
                <a:latin typeface="Arial" charset="0"/>
              </a:rPr>
              <a:t>提交（commit）/取消（rollback）</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dirty="0" smtClean="0">
              <a:ln>
                <a:noFill/>
              </a:ln>
              <a:solidFill>
                <a:schemeClr val="tx1"/>
              </a:solidFill>
              <a:effectLst/>
              <a:latin typeface="Arial"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smtClean="0">
                <a:ln>
                  <a:noFill/>
                </a:ln>
                <a:solidFill>
                  <a:schemeClr val="tx1"/>
                </a:solidFill>
                <a:effectLst/>
                <a:latin typeface="Arial" charset="0"/>
              </a:rPr>
              <a:t>用户</a:t>
            </a:r>
            <a:r>
              <a:rPr kumimoji="0" lang="zh-CN" altLang="zh-CN" sz="1800" b="0" i="0" u="none" strike="noStrike" cap="none" normalizeH="0" baseline="0" dirty="0">
                <a:ln>
                  <a:noFill/>
                </a:ln>
                <a:solidFill>
                  <a:schemeClr val="tx1"/>
                </a:solidFill>
                <a:effectLst/>
                <a:latin typeface="Arial" charset="0"/>
              </a:rPr>
              <a:t>的一连串操作我们称之为数据库事务（transaction）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dirty="0" smtClean="0">
              <a:ln>
                <a:noFill/>
              </a:ln>
              <a:solidFill>
                <a:schemeClr val="tx1"/>
              </a:solidFill>
              <a:effectLst/>
              <a:latin typeface="Arial"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smtClean="0">
                <a:ln>
                  <a:noFill/>
                </a:ln>
                <a:solidFill>
                  <a:schemeClr val="tx1"/>
                </a:solidFill>
                <a:effectLst/>
                <a:latin typeface="Arial" charset="0"/>
              </a:rPr>
              <a:t>数据库</a:t>
            </a:r>
            <a:r>
              <a:rPr kumimoji="0" lang="zh-CN" altLang="zh-CN" sz="1800" b="0" i="0" u="none" strike="noStrike" cap="none" normalizeH="0" baseline="0" dirty="0">
                <a:ln>
                  <a:noFill/>
                </a:ln>
                <a:solidFill>
                  <a:schemeClr val="tx1"/>
                </a:solidFill>
                <a:effectLst/>
                <a:latin typeface="Arial" charset="0"/>
              </a:rPr>
              <a:t>事务所具有的性质称之为ACID属性</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charset="0"/>
            </a:endParaRPr>
          </a:p>
        </p:txBody>
      </p:sp>
      <p:pic>
        <p:nvPicPr>
          <p:cNvPr id="2049"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6030" y="4131426"/>
            <a:ext cx="5270500" cy="16383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p:cNvSpPr>
            <a:spLocks noChangeArrowheads="1"/>
          </p:cNvSpPr>
          <p:nvPr/>
        </p:nvSpPr>
        <p:spPr bwMode="auto">
          <a:xfrm>
            <a:off x="1130530" y="472232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7171671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stretch>
            <a:fillRect/>
          </a:stretch>
        </p:blipFill>
        <p:spPr>
          <a:xfrm>
            <a:off x="4544377" y="0"/>
            <a:ext cx="3103245" cy="6858000"/>
          </a:xfrm>
          <a:prstGeom prst="rect">
            <a:avLst/>
          </a:prstGeom>
        </p:spPr>
      </p:pic>
    </p:spTree>
    <p:extLst>
      <p:ext uri="{BB962C8B-B14F-4D97-AF65-F5344CB8AC3E}">
        <p14:creationId xmlns:p14="http://schemas.microsoft.com/office/powerpoint/2010/main" val="21837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527935" y="0"/>
            <a:ext cx="11136130" cy="6858000"/>
          </a:xfrm>
          <a:prstGeom prst="rect">
            <a:avLst/>
          </a:prstGeom>
        </p:spPr>
      </p:pic>
    </p:spTree>
    <p:extLst>
      <p:ext uri="{BB962C8B-B14F-4D97-AF65-F5344CB8AC3E}">
        <p14:creationId xmlns:p14="http://schemas.microsoft.com/office/powerpoint/2010/main" val="1932191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82633" y="519555"/>
            <a:ext cx="11909367" cy="5816977"/>
          </a:xfrm>
          <a:prstGeom prst="rect">
            <a:avLst/>
          </a:prstGeom>
        </p:spPr>
        <p:txBody>
          <a:bodyPr wrap="square">
            <a:spAutoFit/>
          </a:bodyPr>
          <a:lstStyle/>
          <a:p>
            <a:pPr indent="266700" algn="ctr">
              <a:spcAft>
                <a:spcPts val="0"/>
              </a:spcAft>
            </a:pPr>
            <a:r>
              <a:rPr lang="zh-CN" altLang="zh-CN" sz="1200" kern="100" dirty="0" smtClean="0">
                <a:effectLst/>
                <a:latin typeface="Calibri" charset="0"/>
                <a:ea typeface="宋体" charset="-122"/>
                <a:cs typeface="Times New Roman" charset="0"/>
              </a:rPr>
              <a:t>三</a:t>
            </a:r>
            <a:r>
              <a:rPr lang="en-US" altLang="zh-CN" sz="1200" kern="100" dirty="0" smtClean="0">
                <a:effectLst/>
                <a:latin typeface="Calibri" charset="0"/>
                <a:ea typeface="宋体" charset="-122"/>
                <a:cs typeface="Times New Roman" charset="0"/>
              </a:rPr>
              <a:t> SQL</a:t>
            </a:r>
            <a:r>
              <a:rPr lang="zh-CN" altLang="zh-CN" sz="1200" kern="100" dirty="0" smtClean="0">
                <a:effectLst/>
                <a:latin typeface="Calibri" charset="0"/>
                <a:ea typeface="宋体" charset="-122"/>
                <a:cs typeface="Times New Roman" charset="0"/>
              </a:rPr>
              <a:t>基础</a:t>
            </a:r>
            <a:r>
              <a:rPr lang="en-US" altLang="zh-CN" sz="1200" kern="100" dirty="0" smtClean="0">
                <a:effectLst/>
                <a:latin typeface="Calibri" charset="0"/>
                <a:ea typeface="宋体" charset="-122"/>
                <a:cs typeface="Times New Roman" charset="0"/>
              </a:rPr>
              <a:t>1 [09/02/12]</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highlight>
                  <a:srgbClr val="FFFF00"/>
                </a:highlight>
                <a:latin typeface="Calibri" charset="0"/>
                <a:ea typeface="宋体" charset="-122"/>
                <a:cs typeface="Times New Roman" charset="0"/>
              </a:rPr>
              <a:t>3.1 </a:t>
            </a:r>
            <a:r>
              <a:rPr lang="zh-CN" altLang="zh-CN" sz="1200" kern="100" dirty="0" smtClean="0">
                <a:effectLst/>
                <a:highlight>
                  <a:srgbClr val="FFFF00"/>
                </a:highlight>
                <a:latin typeface="Calibri" charset="0"/>
                <a:ea typeface="宋体" charset="-122"/>
                <a:cs typeface="Times New Roman" charset="0"/>
              </a:rPr>
              <a:t>语句入门</a:t>
            </a:r>
            <a:endParaRPr lang="zh-CN" altLang="zh-CN" sz="1200" kern="100" dirty="0" smtClean="0">
              <a:effectLst/>
              <a:latin typeface="Calibri" charset="0"/>
              <a:ea typeface="宋体" charset="-122"/>
              <a:cs typeface="Times New Roman" charset="0"/>
            </a:endParaRPr>
          </a:p>
          <a:p>
            <a:pPr marL="342900" lvl="0" indent="-342900">
              <a:buFont typeface="+mj-lt"/>
              <a:buAutoNum type="arabicPeriod"/>
            </a:pPr>
            <a:r>
              <a:rPr lang="zh-CN" altLang="zh-CN" sz="1200" kern="100" dirty="0" smtClean="0">
                <a:effectLst/>
                <a:latin typeface="Calibri" charset="0"/>
                <a:ea typeface="宋体" charset="-122"/>
                <a:cs typeface="Times New Roman" charset="0"/>
              </a:rPr>
              <a:t>不同</a:t>
            </a:r>
            <a:r>
              <a:rPr lang="en-US" altLang="zh-CN" sz="1200" kern="100" dirty="0" smtClean="0">
                <a:effectLst/>
                <a:latin typeface="Calibri" charset="0"/>
                <a:ea typeface="宋体" charset="-122"/>
                <a:cs typeface="Times New Roman" charset="0"/>
              </a:rPr>
              <a:t>DBMS</a:t>
            </a:r>
            <a:r>
              <a:rPr lang="zh-CN" altLang="zh-CN" sz="1200" kern="100" dirty="0" smtClean="0">
                <a:effectLst/>
                <a:latin typeface="Calibri" charset="0"/>
                <a:ea typeface="宋体" charset="-122"/>
                <a:cs typeface="Times New Roman" charset="0"/>
              </a:rPr>
              <a:t>都认</a:t>
            </a:r>
            <a:r>
              <a:rPr lang="en-US" altLang="zh-CN" sz="1200" kern="100" dirty="0" smtClean="0">
                <a:effectLst/>
                <a:latin typeface="Calibri" charset="0"/>
                <a:ea typeface="宋体" charset="-122"/>
                <a:cs typeface="Times New Roman" charset="0"/>
              </a:rPr>
              <a:t>SQL</a:t>
            </a:r>
            <a:r>
              <a:rPr lang="zh-CN" altLang="zh-CN" sz="1200" kern="100" dirty="0" smtClean="0">
                <a:effectLst/>
                <a:latin typeface="Calibri" charset="0"/>
                <a:ea typeface="宋体" charset="-122"/>
                <a:cs typeface="Times New Roman" charset="0"/>
              </a:rPr>
              <a:t>语法</a:t>
            </a:r>
          </a:p>
          <a:p>
            <a:pPr marL="342900" lvl="0" indent="-342900">
              <a:buFont typeface="+mj-lt"/>
              <a:buAutoNum type="arabicPeriod"/>
            </a:pPr>
            <a:r>
              <a:rPr lang="zh-CN" altLang="zh-CN" sz="1200" kern="100" dirty="0" smtClean="0">
                <a:effectLst/>
                <a:latin typeface="Calibri" charset="0"/>
                <a:ea typeface="宋体" charset="-122"/>
                <a:cs typeface="Times New Roman" charset="0"/>
              </a:rPr>
              <a:t>字符串用单引号</a:t>
            </a:r>
            <a:r>
              <a:rPr lang="en-US" altLang="zh-CN" sz="1200" kern="100" dirty="0" smtClean="0">
                <a:effectLst/>
                <a:latin typeface="Calibri" charset="0"/>
                <a:ea typeface="宋体" charset="-122"/>
                <a:cs typeface="Times New Roman" charset="0"/>
              </a:rPr>
              <a:t>: ’String’</a:t>
            </a:r>
            <a:endParaRPr lang="zh-CN" altLang="zh-CN" sz="1200" kern="100" dirty="0" smtClean="0">
              <a:effectLst/>
              <a:latin typeface="Calibri" charset="0"/>
              <a:ea typeface="宋体" charset="-122"/>
              <a:cs typeface="Times New Roman" charset="0"/>
            </a:endParaRPr>
          </a:p>
          <a:p>
            <a:pPr marL="342900" lvl="0" indent="-342900">
              <a:buFont typeface="+mj-lt"/>
              <a:buAutoNum type="arabicPeriod"/>
            </a:pPr>
            <a:r>
              <a:rPr lang="en-US" altLang="zh-CN" sz="1200" kern="100" dirty="0" smtClean="0">
                <a:effectLst/>
                <a:latin typeface="Calibri" charset="0"/>
                <a:ea typeface="宋体" charset="-122"/>
                <a:cs typeface="Times New Roman" charset="0"/>
              </a:rPr>
              <a:t>SQL</a:t>
            </a:r>
            <a:r>
              <a:rPr lang="zh-CN" altLang="zh-CN" sz="1200" kern="100" dirty="0" smtClean="0">
                <a:effectLst/>
                <a:latin typeface="Calibri" charset="0"/>
                <a:ea typeface="宋体" charset="-122"/>
                <a:cs typeface="Times New Roman" charset="0"/>
              </a:rPr>
              <a:t>语句对大小写不敏感（对关键字不敏感，字符串是敏感的）</a:t>
            </a:r>
          </a:p>
          <a:p>
            <a:pPr marL="342900" lvl="0" indent="-342900">
              <a:buFont typeface="+mj-lt"/>
              <a:buAutoNum type="arabicPeriod"/>
            </a:pPr>
            <a:r>
              <a:rPr lang="en-US" altLang="zh-CN" sz="1200" kern="100" dirty="0" smtClean="0">
                <a:effectLst/>
                <a:latin typeface="Calibri" charset="0"/>
                <a:ea typeface="宋体" charset="-122"/>
                <a:cs typeface="Times New Roman" charset="0"/>
              </a:rPr>
              <a:t>SQL</a:t>
            </a:r>
            <a:r>
              <a:rPr lang="zh-CN" altLang="zh-CN" sz="1200" kern="100" dirty="0" smtClean="0">
                <a:effectLst/>
                <a:latin typeface="Calibri" charset="0"/>
                <a:ea typeface="宋体" charset="-122"/>
                <a:cs typeface="Times New Roman" charset="0"/>
              </a:rPr>
              <a:t>主要分</a:t>
            </a:r>
            <a:r>
              <a:rPr lang="en-US" altLang="zh-CN" sz="1200" kern="100" dirty="0" smtClean="0">
                <a:effectLst/>
                <a:latin typeface="Calibri" charset="0"/>
                <a:ea typeface="宋体" charset="-122"/>
                <a:cs typeface="Times New Roman" charset="0"/>
              </a:rPr>
              <a:t>DDL</a:t>
            </a:r>
            <a:r>
              <a:rPr lang="zh-CN" altLang="zh-CN" sz="1200" kern="100" dirty="0" smtClean="0">
                <a:effectLst/>
                <a:latin typeface="Calibri" charset="0"/>
                <a:ea typeface="宋体" charset="-122"/>
                <a:cs typeface="Times New Roman" charset="0"/>
              </a:rPr>
              <a:t>（定义）和</a:t>
            </a:r>
            <a:r>
              <a:rPr lang="en-US" altLang="zh-CN" sz="1200" kern="100" dirty="0" smtClean="0">
                <a:effectLst/>
                <a:latin typeface="Calibri" charset="0"/>
                <a:ea typeface="宋体" charset="-122"/>
                <a:cs typeface="Times New Roman" charset="0"/>
              </a:rPr>
              <a:t>DML</a:t>
            </a:r>
            <a:r>
              <a:rPr lang="zh-CN" altLang="zh-CN" sz="1200" kern="100" dirty="0" smtClean="0">
                <a:effectLst/>
                <a:latin typeface="Calibri" charset="0"/>
                <a:ea typeface="宋体" charset="-122"/>
                <a:cs typeface="Times New Roman" charset="0"/>
              </a:rPr>
              <a:t>（操作）</a:t>
            </a:r>
          </a:p>
          <a:p>
            <a:pPr marL="342900" lvl="0" indent="-342900">
              <a:buFont typeface="+mj-lt"/>
              <a:buAutoNum type="arabicPeriod"/>
            </a:pPr>
            <a:r>
              <a:rPr lang="en-US" altLang="zh-CN" sz="1200" kern="100" dirty="0" smtClean="0">
                <a:effectLst/>
                <a:latin typeface="Calibri" charset="0"/>
                <a:ea typeface="宋体" charset="-122"/>
                <a:cs typeface="Times New Roman" charset="0"/>
              </a:rPr>
              <a:t>DDL: CREATE TABLE, DROP TABLE, Alter Table</a:t>
            </a:r>
            <a:r>
              <a:rPr lang="zh-CN" altLang="zh-CN" sz="1200" kern="100" dirty="0" smtClean="0">
                <a:effectLst/>
                <a:latin typeface="Calibri" charset="0"/>
                <a:ea typeface="宋体" charset="-122"/>
                <a:cs typeface="Times New Roman" charset="0"/>
              </a:rPr>
              <a:t>等</a:t>
            </a:r>
          </a:p>
          <a:p>
            <a:pPr marL="342900" lvl="0" indent="-342900">
              <a:buFont typeface="+mj-lt"/>
              <a:buAutoNum type="arabicPeriod"/>
            </a:pPr>
            <a:r>
              <a:rPr lang="en-US" altLang="zh-CN" sz="1200" kern="100" dirty="0" smtClean="0">
                <a:effectLst/>
                <a:latin typeface="Calibri" charset="0"/>
                <a:ea typeface="宋体" charset="-122"/>
                <a:cs typeface="Times New Roman" charset="0"/>
              </a:rPr>
              <a:t>DML: INSERT INTO TABLE, SELECT, Update, Delete</a:t>
            </a:r>
            <a:r>
              <a:rPr lang="zh-CN" altLang="zh-CN" sz="1200" kern="100" dirty="0" smtClean="0">
                <a:effectLst/>
                <a:latin typeface="Calibri" charset="0"/>
                <a:ea typeface="宋体" charset="-122"/>
                <a:cs typeface="Times New Roman" charset="0"/>
              </a:rPr>
              <a:t>等</a:t>
            </a:r>
          </a:p>
          <a:p>
            <a:pPr indent="266700"/>
            <a:r>
              <a:rPr lang="en-US" altLang="zh-CN" sz="1200" kern="100" dirty="0" err="1" smtClean="0">
                <a:effectLst/>
                <a:latin typeface="Calibri" charset="0"/>
                <a:ea typeface="宋体" charset="-122"/>
                <a:cs typeface="Times New Roman" charset="0"/>
              </a:rPr>
              <a:t>Exp</a:t>
            </a:r>
            <a:r>
              <a:rPr lang="en-US" altLang="zh-CN" sz="1200" kern="100" dirty="0" smtClean="0">
                <a:effectLst/>
                <a:latin typeface="Calibri" charset="0"/>
                <a:ea typeface="宋体" charset="-122"/>
                <a:cs typeface="Times New Roman" charset="0"/>
              </a:rPr>
              <a:t>:</a:t>
            </a:r>
            <a:endParaRPr lang="zh-CN" altLang="zh-CN" sz="1200" kern="100" dirty="0" smtClean="0">
              <a:effectLst/>
              <a:latin typeface="Calibri" charset="0"/>
              <a:ea typeface="宋体" charset="-122"/>
              <a:cs typeface="Times New Roman" charset="0"/>
            </a:endParaRPr>
          </a:p>
          <a:p>
            <a:pPr marL="342900" lvl="0" indent="-342900">
              <a:buFont typeface="+mj-lt"/>
              <a:buAutoNum type="arabicParenR"/>
            </a:pPr>
            <a:r>
              <a:rPr lang="en-US" altLang="zh-CN" sz="1200" kern="100" dirty="0" smtClean="0">
                <a:effectLst/>
                <a:latin typeface="Calibri" charset="0"/>
                <a:ea typeface="宋体" charset="-122"/>
                <a:cs typeface="Times New Roman" charset="0"/>
              </a:rPr>
              <a:t>CREATE TABLE Test(id </a:t>
            </a:r>
            <a:r>
              <a:rPr lang="en-US" altLang="zh-CN" sz="1200" kern="100" dirty="0" err="1" smtClean="0">
                <a:effectLst/>
                <a:latin typeface="Calibri" charset="0"/>
                <a:ea typeface="宋体" charset="-122"/>
                <a:cs typeface="Times New Roman" charset="0"/>
              </a:rPr>
              <a:t>int</a:t>
            </a:r>
            <a:r>
              <a:rPr lang="en-US" altLang="zh-CN" sz="1200" kern="100" dirty="0" smtClean="0">
                <a:effectLst/>
                <a:latin typeface="Calibri" charset="0"/>
                <a:ea typeface="宋体" charset="-122"/>
                <a:cs typeface="Times New Roman" charset="0"/>
              </a:rPr>
              <a:t> not null, name </a:t>
            </a:r>
            <a:r>
              <a:rPr lang="en-US" altLang="zh-CN" sz="1200" kern="100" dirty="0" err="1" smtClean="0">
                <a:effectLst/>
                <a:latin typeface="Calibri" charset="0"/>
                <a:ea typeface="宋体" charset="-122"/>
                <a:cs typeface="Times New Roman" charset="0"/>
              </a:rPr>
              <a:t>nvarchar</a:t>
            </a:r>
            <a:r>
              <a:rPr lang="en-US" altLang="zh-CN" sz="1200" kern="100" dirty="0" smtClean="0">
                <a:effectLst/>
                <a:latin typeface="Calibri" charset="0"/>
                <a:ea typeface="宋体" charset="-122"/>
                <a:cs typeface="Times New Roman" charset="0"/>
              </a:rPr>
              <a:t>(50), age </a:t>
            </a:r>
            <a:r>
              <a:rPr lang="en-US" altLang="zh-CN" sz="1200" kern="100" dirty="0" err="1" smtClean="0">
                <a:effectLst/>
                <a:latin typeface="Calibri" charset="0"/>
                <a:ea typeface="宋体" charset="-122"/>
                <a:cs typeface="Times New Roman" charset="0"/>
              </a:rPr>
              <a:t>int</a:t>
            </a:r>
            <a:r>
              <a:rPr lang="en-US" altLang="zh-CN" sz="1200" kern="100" dirty="0" smtClean="0">
                <a:effectLst/>
                <a:latin typeface="Calibri" charset="0"/>
                <a:ea typeface="宋体" charset="-122"/>
                <a:cs typeface="Times New Roman" charset="0"/>
              </a:rPr>
              <a:t> not null)</a:t>
            </a:r>
            <a:endParaRPr lang="zh-CN" altLang="zh-CN" sz="1200" kern="100" dirty="0" smtClean="0">
              <a:effectLst/>
              <a:latin typeface="Calibri" charset="0"/>
              <a:ea typeface="宋体" charset="-122"/>
              <a:cs typeface="Times New Roman" charset="0"/>
            </a:endParaRPr>
          </a:p>
          <a:p>
            <a:pPr marL="342900" lvl="0" indent="-342900">
              <a:buFont typeface="+mj-lt"/>
              <a:buAutoNum type="arabicParenR"/>
            </a:pPr>
            <a:r>
              <a:rPr lang="en-US" altLang="zh-CN" sz="1200" kern="100" dirty="0" smtClean="0">
                <a:effectLst/>
                <a:latin typeface="Calibri" charset="0"/>
                <a:ea typeface="宋体" charset="-122"/>
                <a:cs typeface="Times New Roman" charset="0"/>
              </a:rPr>
              <a:t>DROP TABLE Test</a:t>
            </a:r>
            <a:endParaRPr lang="zh-CN" altLang="zh-CN" sz="1200" kern="100" dirty="0" smtClean="0">
              <a:effectLst/>
              <a:latin typeface="Calibri" charset="0"/>
              <a:ea typeface="宋体" charset="-122"/>
              <a:cs typeface="Times New Roman" charset="0"/>
            </a:endParaRPr>
          </a:p>
          <a:p>
            <a:pPr marL="342900" lvl="0" indent="-342900">
              <a:buFont typeface="+mj-lt"/>
              <a:buAutoNum type="arabicParenR"/>
            </a:pPr>
            <a:r>
              <a:rPr lang="en-US" altLang="zh-CN" sz="1200" kern="100" dirty="0" smtClean="0">
                <a:effectLst/>
                <a:latin typeface="Calibri" charset="0"/>
                <a:ea typeface="宋体" charset="-122"/>
                <a:cs typeface="Times New Roman" charset="0"/>
              </a:rPr>
              <a:t>INSERT INTO TABLE Test(id, name, age) VALUES(1, ‘YOU’, 20)</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highlight>
                  <a:srgbClr val="FFFF00"/>
                </a:highlight>
                <a:latin typeface="Calibri" charset="0"/>
                <a:ea typeface="宋体" charset="-122"/>
                <a:cs typeface="Times New Roman" charset="0"/>
              </a:rPr>
              <a:t>3.2 </a:t>
            </a:r>
            <a:r>
              <a:rPr lang="zh-CN" altLang="zh-CN" sz="1200" kern="100" dirty="0" smtClean="0">
                <a:effectLst/>
                <a:highlight>
                  <a:srgbClr val="FFFF00"/>
                </a:highlight>
                <a:latin typeface="Calibri" charset="0"/>
                <a:ea typeface="宋体" charset="-122"/>
                <a:cs typeface="Times New Roman" charset="0"/>
              </a:rPr>
              <a:t>主键选择</a:t>
            </a:r>
            <a:r>
              <a:rPr lang="zh-CN" altLang="zh-CN" sz="1200" kern="100" dirty="0" smtClean="0">
                <a:effectLst/>
                <a:latin typeface="Calibri" charset="0"/>
                <a:ea typeface="宋体" charset="-122"/>
                <a:cs typeface="Times New Roman" charset="0"/>
              </a:rPr>
              <a:t>（两种策略：</a:t>
            </a:r>
            <a:r>
              <a:rPr lang="en-US" altLang="zh-CN" sz="1200" kern="100" dirty="0" smtClean="0">
                <a:effectLst/>
                <a:latin typeface="Calibri" charset="0"/>
                <a:ea typeface="宋体" charset="-122"/>
                <a:cs typeface="Times New Roman" charset="0"/>
              </a:rPr>
              <a:t>IN &amp; GUID</a:t>
            </a:r>
            <a:r>
              <a:rPr lang="zh-CN" altLang="zh-CN" sz="1200" kern="100" dirty="0" smtClean="0">
                <a:effectLst/>
                <a:latin typeface="Calibri" charset="0"/>
                <a:ea typeface="宋体" charset="-122"/>
                <a:cs typeface="Times New Roman" charset="0"/>
              </a:rPr>
              <a:t>）</a:t>
            </a:r>
          </a:p>
          <a:p>
            <a:pPr indent="266700"/>
            <a:r>
              <a:rPr lang="en-US" altLang="zh-CN" sz="1200" kern="100" dirty="0" smtClean="0">
                <a:effectLst/>
                <a:latin typeface="Calibri" charset="0"/>
                <a:ea typeface="宋体" charset="-122"/>
                <a:cs typeface="Times New Roman" charset="0"/>
              </a:rPr>
              <a:t> </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r>
              <a:rPr lang="zh-CN" altLang="zh-CN" sz="1200" kern="100" dirty="0" smtClean="0">
                <a:effectLst/>
                <a:latin typeface="Calibri" charset="0"/>
                <a:ea typeface="宋体" charset="-122"/>
                <a:cs typeface="Times New Roman" charset="0"/>
              </a:rPr>
              <a:t>有些数据类型不能设为主键，大部分都可以设，但是一般只有两种类型作为主键：</a:t>
            </a:r>
            <a:r>
              <a:rPr lang="en-US" altLang="zh-CN" sz="1200" kern="100" dirty="0" err="1" smtClean="0">
                <a:effectLst/>
                <a:latin typeface="Calibri" charset="0"/>
                <a:ea typeface="宋体" charset="-122"/>
                <a:cs typeface="Times New Roman" charset="0"/>
              </a:rPr>
              <a:t>int</a:t>
            </a:r>
            <a:r>
              <a:rPr lang="zh-CN" altLang="zh-CN" sz="1200" kern="100" dirty="0" smtClean="0">
                <a:effectLst/>
                <a:latin typeface="Calibri" charset="0"/>
                <a:ea typeface="宋体" charset="-122"/>
                <a:cs typeface="Times New Roman" charset="0"/>
              </a:rPr>
              <a:t>和</a:t>
            </a:r>
            <a:r>
              <a:rPr lang="en-US" altLang="zh-CN" sz="1200" kern="100" dirty="0" err="1" smtClean="0">
                <a:effectLst/>
                <a:latin typeface="Calibri" charset="0"/>
                <a:ea typeface="宋体" charset="-122"/>
                <a:cs typeface="Times New Roman" charset="0"/>
              </a:rPr>
              <a:t>uniqueidetifier</a:t>
            </a:r>
            <a:r>
              <a:rPr lang="en-US" altLang="zh-CN" sz="1200" kern="100" dirty="0" smtClean="0">
                <a:effectLst/>
                <a:latin typeface="Calibri" charset="0"/>
                <a:ea typeface="宋体" charset="-122"/>
                <a:cs typeface="Times New Roman" charset="0"/>
              </a:rPr>
              <a:t>(GUID)</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1</a:t>
            </a:r>
            <a:r>
              <a:rPr lang="zh-CN" altLang="zh-CN" sz="1200" kern="100" dirty="0" smtClean="0">
                <a:effectLst/>
                <a:latin typeface="Calibri" charset="0"/>
                <a:ea typeface="宋体" charset="-122"/>
                <a:cs typeface="Times New Roman" charset="0"/>
              </a:rPr>
              <a:t>）</a:t>
            </a:r>
            <a:r>
              <a:rPr lang="en-US" altLang="zh-CN" sz="1200" kern="100" dirty="0" err="1" smtClean="0">
                <a:effectLst/>
                <a:latin typeface="Calibri" charset="0"/>
                <a:ea typeface="宋体" charset="-122"/>
                <a:cs typeface="Times New Roman" charset="0"/>
              </a:rPr>
              <a:t>int</a:t>
            </a:r>
            <a:r>
              <a:rPr lang="en-US" altLang="zh-CN" sz="1200" kern="100" dirty="0" smtClean="0">
                <a:effectLst/>
                <a:latin typeface="Calibri" charset="0"/>
                <a:ea typeface="宋体" charset="-122"/>
                <a:cs typeface="Times New Roman" charset="0"/>
              </a:rPr>
              <a:t>+</a:t>
            </a:r>
            <a:r>
              <a:rPr lang="zh-CN" altLang="zh-CN" sz="1200" kern="100" dirty="0" smtClean="0">
                <a:effectLst/>
                <a:latin typeface="Calibri" charset="0"/>
                <a:ea typeface="宋体" charset="-122"/>
                <a:cs typeface="Times New Roman" charset="0"/>
              </a:rPr>
              <a:t>标识列</a:t>
            </a:r>
          </a:p>
          <a:p>
            <a:pPr indent="266700"/>
            <a:r>
              <a:rPr lang="en-US" altLang="zh-CN" sz="1200" kern="100" dirty="0" smtClean="0">
                <a:effectLst/>
                <a:latin typeface="Calibri" charset="0"/>
                <a:ea typeface="宋体" charset="-122"/>
                <a:cs typeface="Times New Roman" charset="0"/>
              </a:rPr>
              <a:t>	</a:t>
            </a:r>
            <a:r>
              <a:rPr lang="en-US" altLang="zh-CN" sz="1200" kern="100" dirty="0" err="1" smtClean="0">
                <a:effectLst/>
                <a:latin typeface="Calibri" charset="0"/>
                <a:ea typeface="宋体" charset="-122"/>
                <a:cs typeface="Times New Roman" charset="0"/>
              </a:rPr>
              <a:t>Int</a:t>
            </a:r>
            <a:r>
              <a:rPr lang="zh-CN" altLang="zh-CN" sz="1200" kern="100" dirty="0" smtClean="0">
                <a:effectLst/>
                <a:latin typeface="Calibri" charset="0"/>
                <a:ea typeface="宋体" charset="-122"/>
                <a:cs typeface="Times New Roman" charset="0"/>
              </a:rPr>
              <a:t>型主键可以设置标识为是，是系统分配自动增长的序列号。一个表只能有一个标识列。</a:t>
            </a:r>
          </a:p>
          <a:p>
            <a:pPr indent="266700"/>
            <a:r>
              <a:rPr lang="en-US" altLang="zh-CN" sz="1200" kern="100" dirty="0" smtClean="0">
                <a:effectLst/>
                <a:latin typeface="Calibri" charset="0"/>
                <a:ea typeface="宋体" charset="-122"/>
                <a:cs typeface="Times New Roman" charset="0"/>
              </a:rPr>
              <a:t>2</a:t>
            </a:r>
            <a:r>
              <a:rPr lang="zh-CN" altLang="zh-CN" sz="1200" kern="100" dirty="0" smtClean="0">
                <a:effectLst/>
                <a:latin typeface="Calibri" charset="0"/>
                <a:ea typeface="宋体" charset="-122"/>
                <a:cs typeface="Times New Roman" charset="0"/>
              </a:rPr>
              <a:t>）</a:t>
            </a:r>
            <a:r>
              <a:rPr lang="en-US" altLang="zh-CN" sz="1200" kern="100" dirty="0" smtClean="0">
                <a:effectLst/>
                <a:latin typeface="Calibri" charset="0"/>
                <a:ea typeface="宋体" charset="-122"/>
                <a:cs typeface="Times New Roman" charset="0"/>
              </a:rPr>
              <a:t>GUID</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r>
              <a:rPr lang="en-US" altLang="zh-CN" sz="1200" kern="100" dirty="0" err="1" smtClean="0">
                <a:effectLst/>
                <a:latin typeface="Calibri" charset="0"/>
                <a:ea typeface="宋体" charset="-122"/>
                <a:cs typeface="Times New Roman" charset="0"/>
              </a:rPr>
              <a:t>Guid</a:t>
            </a:r>
            <a:r>
              <a:rPr lang="zh-CN" altLang="zh-CN" sz="1200" kern="100" dirty="0" smtClean="0">
                <a:effectLst/>
                <a:latin typeface="Calibri" charset="0"/>
                <a:ea typeface="宋体" charset="-122"/>
                <a:cs typeface="Times New Roman" charset="0"/>
              </a:rPr>
              <a:t>算法：</a:t>
            </a:r>
            <a:r>
              <a:rPr lang="en-US" altLang="zh-CN" sz="1200" kern="100" dirty="0" err="1" smtClean="0">
                <a:effectLst/>
                <a:latin typeface="Calibri" charset="0"/>
                <a:ea typeface="宋体" charset="-122"/>
                <a:cs typeface="Times New Roman" charset="0"/>
              </a:rPr>
              <a:t>SQLServer</a:t>
            </a:r>
            <a:r>
              <a:rPr lang="zh-CN" altLang="zh-CN" sz="1200" kern="100" dirty="0" smtClean="0">
                <a:effectLst/>
                <a:latin typeface="Calibri" charset="0"/>
                <a:ea typeface="宋体" charset="-122"/>
                <a:cs typeface="Times New Roman" charset="0"/>
              </a:rPr>
              <a:t>中产生</a:t>
            </a:r>
            <a:r>
              <a:rPr lang="en-US" altLang="zh-CN" sz="1200" kern="100" dirty="0" smtClean="0">
                <a:effectLst/>
                <a:latin typeface="Calibri" charset="0"/>
                <a:ea typeface="宋体" charset="-122"/>
                <a:cs typeface="Times New Roman" charset="0"/>
              </a:rPr>
              <a:t>GUID</a:t>
            </a:r>
            <a:r>
              <a:rPr lang="zh-CN" altLang="zh-CN" sz="1200" kern="100" dirty="0" smtClean="0">
                <a:effectLst/>
                <a:latin typeface="Calibri" charset="0"/>
                <a:ea typeface="宋体" charset="-122"/>
                <a:cs typeface="Times New Roman" charset="0"/>
              </a:rPr>
              <a:t>的函数</a:t>
            </a:r>
            <a:r>
              <a:rPr lang="en-US" altLang="zh-CN" sz="1200" kern="100" dirty="0" err="1" smtClean="0">
                <a:effectLst/>
                <a:latin typeface="Calibri" charset="0"/>
                <a:ea typeface="宋体" charset="-122"/>
                <a:cs typeface="Times New Roman" charset="0"/>
              </a:rPr>
              <a:t>newid</a:t>
            </a:r>
            <a:r>
              <a:rPr lang="en-US" altLang="zh-CN" sz="1200" kern="100" dirty="0" smtClean="0">
                <a:effectLst/>
                <a:latin typeface="Calibri" charset="0"/>
                <a:ea typeface="宋体" charset="-122"/>
                <a:cs typeface="Times New Roman" charset="0"/>
              </a:rPr>
              <a:t>()</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highlight>
                  <a:srgbClr val="FFFF00"/>
                </a:highlight>
                <a:latin typeface="Calibri" charset="0"/>
                <a:ea typeface="宋体" charset="-122"/>
                <a:cs typeface="Times New Roman" charset="0"/>
              </a:rPr>
              <a:t> </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highlight>
                  <a:srgbClr val="FFFF00"/>
                </a:highlight>
                <a:latin typeface="Calibri" charset="0"/>
                <a:ea typeface="宋体" charset="-122"/>
                <a:cs typeface="Times New Roman" charset="0"/>
              </a:rPr>
              <a:t>3.3 </a:t>
            </a:r>
            <a:r>
              <a:rPr lang="zh-CN" altLang="zh-CN" sz="1200" kern="100" dirty="0" smtClean="0">
                <a:effectLst/>
                <a:highlight>
                  <a:srgbClr val="FFFF00"/>
                </a:highlight>
                <a:latin typeface="Calibri" charset="0"/>
                <a:ea typeface="宋体" charset="-122"/>
                <a:cs typeface="Times New Roman" charset="0"/>
              </a:rPr>
              <a:t>数据插入</a:t>
            </a:r>
            <a:r>
              <a:rPr lang="en-US" altLang="zh-CN" sz="1200" kern="100" dirty="0" smtClean="0">
                <a:effectLst/>
                <a:highlight>
                  <a:srgbClr val="FFFF00"/>
                </a:highlight>
                <a:latin typeface="Calibri" charset="0"/>
                <a:ea typeface="宋体" charset="-122"/>
                <a:cs typeface="Times New Roman" charset="0"/>
              </a:rPr>
              <a:t>/</a:t>
            </a:r>
            <a:r>
              <a:rPr lang="zh-CN" altLang="zh-CN" sz="1200" kern="100" dirty="0" smtClean="0">
                <a:effectLst/>
                <a:highlight>
                  <a:srgbClr val="FFFF00"/>
                </a:highlight>
                <a:latin typeface="Calibri" charset="0"/>
                <a:ea typeface="宋体" charset="-122"/>
                <a:cs typeface="Times New Roman" charset="0"/>
              </a:rPr>
              <a:t>更新</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1) Insert</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Insert into Person (Name, Age) values(‘lily’, 220);</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Insert into Person (Id, Name, Age) values(</a:t>
            </a:r>
            <a:r>
              <a:rPr lang="en-US" altLang="zh-CN" sz="1200" kern="100" dirty="0" err="1" smtClean="0">
                <a:effectLst/>
                <a:latin typeface="Calibri" charset="0"/>
                <a:ea typeface="宋体" charset="-122"/>
                <a:cs typeface="Times New Roman" charset="0"/>
              </a:rPr>
              <a:t>newid</a:t>
            </a:r>
            <a:r>
              <a:rPr lang="en-US" altLang="zh-CN" sz="1200" kern="100" dirty="0" smtClean="0">
                <a:effectLst/>
                <a:latin typeface="Calibri" charset="0"/>
                <a:ea typeface="宋体" charset="-122"/>
                <a:cs typeface="Times New Roman" charset="0"/>
              </a:rPr>
              <a:t>(), ‘lily’, 220);</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2) Update</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r>
              <a:rPr lang="zh-CN" altLang="zh-CN" sz="1200" kern="100" dirty="0" smtClean="0">
                <a:effectLst/>
                <a:latin typeface="Calibri" charset="0"/>
                <a:ea typeface="宋体" charset="-122"/>
                <a:cs typeface="Times New Roman" charset="0"/>
              </a:rPr>
              <a:t>更新一个列：</a:t>
            </a:r>
            <a:r>
              <a:rPr lang="en-US" altLang="zh-CN" sz="1200" kern="100" dirty="0" smtClean="0">
                <a:effectLst/>
                <a:latin typeface="Calibri" charset="0"/>
                <a:ea typeface="宋体" charset="-122"/>
                <a:cs typeface="Times New Roman" charset="0"/>
              </a:rPr>
              <a:t>UPDATE T_PERSON SET Age = 25 (/Age + 1);</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r>
              <a:rPr lang="zh-CN" altLang="zh-CN" sz="1200" kern="100" dirty="0" smtClean="0">
                <a:effectLst/>
                <a:latin typeface="Calibri" charset="0"/>
                <a:ea typeface="宋体" charset="-122"/>
                <a:cs typeface="Times New Roman" charset="0"/>
              </a:rPr>
              <a:t>更新多个列：</a:t>
            </a:r>
            <a:r>
              <a:rPr lang="en-US" altLang="zh-CN" sz="1200" kern="100" dirty="0" smtClean="0">
                <a:effectLst/>
                <a:latin typeface="Calibri" charset="0"/>
                <a:ea typeface="宋体" charset="-122"/>
                <a:cs typeface="Times New Roman" charset="0"/>
              </a:rPr>
              <a:t>UPDATE T_PERSON SET Age = 25, Name = ‘</a:t>
            </a:r>
            <a:r>
              <a:rPr lang="en-US" altLang="zh-CN" sz="1200" kern="100" dirty="0" err="1" smtClean="0">
                <a:effectLst/>
                <a:latin typeface="Calibri" charset="0"/>
                <a:ea typeface="宋体" charset="-122"/>
                <a:cs typeface="Times New Roman" charset="0"/>
              </a:rPr>
              <a:t>lucy</a:t>
            </a:r>
            <a:r>
              <a:rPr lang="en-US" altLang="zh-CN" sz="1200" kern="100" dirty="0" smtClean="0">
                <a:effectLst/>
                <a:latin typeface="Calibri" charset="0"/>
                <a:ea typeface="宋体" charset="-122"/>
                <a:cs typeface="Times New Roman" charset="0"/>
              </a:rPr>
              <a:t>’;</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r>
              <a:rPr lang="zh-CN" altLang="zh-CN" sz="1200" kern="100" dirty="0" smtClean="0">
                <a:effectLst/>
                <a:latin typeface="Calibri" charset="0"/>
                <a:ea typeface="宋体" charset="-122"/>
                <a:cs typeface="Times New Roman" charset="0"/>
              </a:rPr>
              <a:t>更新一部分：</a:t>
            </a:r>
            <a:r>
              <a:rPr lang="en-US" altLang="zh-CN" sz="1200" kern="100" dirty="0" smtClean="0">
                <a:effectLst/>
                <a:latin typeface="Calibri" charset="0"/>
                <a:ea typeface="宋体" charset="-122"/>
                <a:cs typeface="Times New Roman" charset="0"/>
              </a:rPr>
              <a:t>UPDATE T_PERSON SET Age = 25, Name = ‘</a:t>
            </a:r>
            <a:r>
              <a:rPr lang="en-US" altLang="zh-CN" sz="1200" kern="100" dirty="0" err="1" smtClean="0">
                <a:effectLst/>
                <a:latin typeface="Calibri" charset="0"/>
                <a:ea typeface="宋体" charset="-122"/>
                <a:cs typeface="Times New Roman" charset="0"/>
              </a:rPr>
              <a:t>lucy</a:t>
            </a:r>
            <a:r>
              <a:rPr lang="en-US" altLang="zh-CN" sz="1200" kern="100" dirty="0" smtClean="0">
                <a:effectLst/>
                <a:latin typeface="Calibri" charset="0"/>
                <a:ea typeface="宋体" charset="-122"/>
                <a:cs typeface="Times New Roman" charset="0"/>
              </a:rPr>
              <a:t>’ where (Age &gt;= 20 and Age &lt; 		80) or </a:t>
            </a:r>
            <a:r>
              <a:rPr lang="en-US" altLang="zh-CN" sz="1200" kern="100" dirty="0" err="1" smtClean="0">
                <a:effectLst/>
                <a:latin typeface="Calibri" charset="0"/>
                <a:ea typeface="宋体" charset="-122"/>
                <a:cs typeface="Times New Roman" charset="0"/>
              </a:rPr>
              <a:t>NickName</a:t>
            </a:r>
            <a:r>
              <a:rPr lang="en-US" altLang="zh-CN" sz="1200" kern="100" dirty="0" smtClean="0">
                <a:effectLst/>
                <a:latin typeface="Calibri" charset="0"/>
                <a:ea typeface="宋体" charset="-122"/>
                <a:cs typeface="Times New Roman" charset="0"/>
              </a:rPr>
              <a:t> = ‘you’;</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endParaRPr lang="zh-CN" altLang="zh-CN" sz="1200" kern="100" dirty="0">
              <a:effectLst/>
              <a:latin typeface="Calibri" charset="0"/>
              <a:ea typeface="宋体" charset="-122"/>
              <a:cs typeface="Times New Roman" charset="0"/>
            </a:endParaRPr>
          </a:p>
        </p:txBody>
      </p:sp>
    </p:spTree>
    <p:extLst>
      <p:ext uri="{BB962C8B-B14F-4D97-AF65-F5344CB8AC3E}">
        <p14:creationId xmlns:p14="http://schemas.microsoft.com/office/powerpoint/2010/main" val="13997613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98516" y="-633650"/>
            <a:ext cx="11222182" cy="7363554"/>
          </a:xfrm>
          <a:prstGeom prst="rect">
            <a:avLst/>
          </a:prstGeom>
        </p:spPr>
        <p:txBody>
          <a:bodyPr wrap="square">
            <a:spAutoFit/>
          </a:bodyPr>
          <a:lstStyle/>
          <a:p>
            <a:pPr indent="266700" algn="ctr">
              <a:spcAft>
                <a:spcPts val="0"/>
              </a:spcAft>
            </a:pPr>
            <a:r>
              <a:rPr lang="zh-CN" altLang="zh-CN" sz="1050" kern="100" dirty="0" smtClean="0">
                <a:effectLst/>
                <a:latin typeface="Calibri" charset="0"/>
                <a:ea typeface="宋体" charset="-122"/>
                <a:cs typeface="Times New Roman" charset="0"/>
              </a:rPr>
              <a:t>四</a:t>
            </a:r>
            <a:r>
              <a:rPr lang="en-US" altLang="zh-CN" sz="1050" kern="100" dirty="0" smtClean="0">
                <a:effectLst/>
                <a:latin typeface="Calibri" charset="0"/>
                <a:ea typeface="宋体" charset="-122"/>
                <a:cs typeface="Times New Roman" charset="0"/>
              </a:rPr>
              <a:t> SQL</a:t>
            </a:r>
            <a:r>
              <a:rPr lang="zh-CN" altLang="zh-CN" sz="1050" kern="100" dirty="0" smtClean="0">
                <a:effectLst/>
                <a:latin typeface="Calibri" charset="0"/>
                <a:ea typeface="宋体" charset="-122"/>
                <a:cs typeface="Times New Roman" charset="0"/>
              </a:rPr>
              <a:t>基础</a:t>
            </a:r>
            <a:r>
              <a:rPr lang="en-US" altLang="zh-CN" sz="1050" kern="100" dirty="0" smtClean="0">
                <a:effectLst/>
                <a:latin typeface="Calibri" charset="0"/>
                <a:ea typeface="宋体" charset="-122"/>
                <a:cs typeface="Times New Roman" charset="0"/>
              </a:rPr>
              <a:t>2 [09/03/12]</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 </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highlight>
                  <a:srgbClr val="FFFF00"/>
                </a:highlight>
                <a:latin typeface="Calibri" charset="0"/>
                <a:ea typeface="宋体" charset="-122"/>
                <a:cs typeface="Times New Roman" charset="0"/>
              </a:rPr>
              <a:t>4.1 </a:t>
            </a:r>
            <a:r>
              <a:rPr lang="zh-CN" altLang="zh-CN" sz="1050" kern="100" dirty="0" smtClean="0">
                <a:effectLst/>
                <a:highlight>
                  <a:srgbClr val="FFFF00"/>
                </a:highlight>
                <a:latin typeface="Calibri" charset="0"/>
                <a:ea typeface="宋体" charset="-122"/>
                <a:cs typeface="Times New Roman" charset="0"/>
              </a:rPr>
              <a:t>数据删除</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1) </a:t>
            </a:r>
            <a:r>
              <a:rPr lang="zh-CN" altLang="zh-CN" sz="1050" kern="100" dirty="0" smtClean="0">
                <a:effectLst/>
                <a:latin typeface="Calibri" charset="0"/>
                <a:ea typeface="宋体" charset="-122"/>
                <a:cs typeface="Times New Roman" charset="0"/>
              </a:rPr>
              <a:t>删除表中全部数据：</a:t>
            </a:r>
            <a:r>
              <a:rPr lang="en-US" altLang="zh-CN" sz="1050" kern="100" dirty="0" smtClean="0">
                <a:effectLst/>
                <a:latin typeface="Calibri" charset="0"/>
                <a:ea typeface="宋体" charset="-122"/>
                <a:cs typeface="Times New Roman" charset="0"/>
              </a:rPr>
              <a:t>DELETE FROM Test</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2) </a:t>
            </a:r>
            <a:r>
              <a:rPr lang="zh-CN" altLang="zh-CN" sz="1050" kern="100" dirty="0" smtClean="0">
                <a:effectLst/>
                <a:latin typeface="Calibri" charset="0"/>
                <a:ea typeface="宋体" charset="-122"/>
                <a:cs typeface="Times New Roman" charset="0"/>
              </a:rPr>
              <a:t>删除表中部分数据：</a:t>
            </a:r>
            <a:r>
              <a:rPr lang="en-US" altLang="zh-CN" sz="1050" kern="100" dirty="0" smtClean="0">
                <a:effectLst/>
                <a:latin typeface="Calibri" charset="0"/>
                <a:ea typeface="宋体" charset="-122"/>
                <a:cs typeface="Times New Roman" charset="0"/>
              </a:rPr>
              <a:t>DELETE FROM PERSON WHERE Age &gt; 20;</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 </a:t>
            </a:r>
            <a:endParaRPr lang="zh-CN" altLang="zh-CN" sz="1050" kern="100" dirty="0" smtClean="0">
              <a:effectLst/>
              <a:latin typeface="Calibri" charset="0"/>
              <a:ea typeface="宋体" charset="-122"/>
              <a:cs typeface="Times New Roman" charset="0"/>
            </a:endParaRPr>
          </a:p>
          <a:p>
            <a:pPr marL="742950" lvl="1" indent="-285750">
              <a:buFont typeface="+mj-lt"/>
              <a:buAutoNum type="arabicPeriod" startAt="2"/>
            </a:pPr>
            <a:r>
              <a:rPr lang="zh-CN" altLang="zh-CN" sz="1050" kern="100" dirty="0" smtClean="0">
                <a:effectLst/>
                <a:latin typeface="Calibri" charset="0"/>
                <a:ea typeface="宋体" charset="-122"/>
                <a:cs typeface="Times New Roman" charset="0"/>
              </a:rPr>
              <a:t>数据检索</a:t>
            </a:r>
          </a:p>
          <a:p>
            <a:pPr marL="342900" lvl="0" indent="-342900">
              <a:buFont typeface="+mj-lt"/>
              <a:buAutoNum type="arabicParenR"/>
            </a:pPr>
            <a:r>
              <a:rPr lang="en-US" altLang="zh-CN" sz="1050" kern="100" dirty="0" smtClean="0">
                <a:effectLst/>
                <a:latin typeface="Calibri" charset="0"/>
                <a:ea typeface="宋体" charset="-122"/>
                <a:cs typeface="Times New Roman" charset="0"/>
              </a:rPr>
              <a:t>SELECT */</a:t>
            </a:r>
            <a:r>
              <a:rPr lang="zh-CN" altLang="zh-CN" sz="1050" kern="100" dirty="0" smtClean="0">
                <a:effectLst/>
                <a:latin typeface="Calibri" charset="0"/>
                <a:ea typeface="宋体" charset="-122"/>
                <a:cs typeface="Times New Roman" charset="0"/>
              </a:rPr>
              <a:t>字段名</a:t>
            </a:r>
            <a:r>
              <a:rPr lang="en-US" altLang="zh-CN" sz="1050" kern="100" dirty="0" smtClean="0">
                <a:effectLst/>
                <a:latin typeface="Calibri" charset="0"/>
                <a:ea typeface="宋体" charset="-122"/>
                <a:cs typeface="Times New Roman" charset="0"/>
              </a:rPr>
              <a:t> FROM TEST;</a:t>
            </a:r>
            <a:endParaRPr lang="zh-CN" altLang="zh-CN" sz="1050" kern="100" dirty="0" smtClean="0">
              <a:effectLst/>
              <a:latin typeface="Calibri" charset="0"/>
              <a:ea typeface="宋体" charset="-122"/>
              <a:cs typeface="Times New Roman" charset="0"/>
            </a:endParaRPr>
          </a:p>
          <a:p>
            <a:pPr marL="342900" lvl="0" indent="-342900">
              <a:buFont typeface="+mj-lt"/>
              <a:buAutoNum type="arabicParenR"/>
            </a:pPr>
            <a:r>
              <a:rPr lang="en-US" altLang="zh-CN" sz="1050" kern="100" dirty="0" smtClean="0">
                <a:effectLst/>
                <a:latin typeface="Calibri" charset="0"/>
                <a:ea typeface="宋体" charset="-122"/>
                <a:cs typeface="Times New Roman" charset="0"/>
              </a:rPr>
              <a:t>SELECT </a:t>
            </a:r>
            <a:r>
              <a:rPr lang="zh-CN" altLang="zh-CN" sz="1050" kern="100" dirty="0" smtClean="0">
                <a:effectLst/>
                <a:latin typeface="Calibri" charset="0"/>
                <a:ea typeface="宋体" charset="-122"/>
                <a:cs typeface="Times New Roman" charset="0"/>
              </a:rPr>
              <a:t>字段名</a:t>
            </a:r>
            <a:r>
              <a:rPr lang="en-US" altLang="zh-CN" sz="1050" kern="100" dirty="0" smtClean="0">
                <a:effectLst/>
                <a:latin typeface="Calibri" charset="0"/>
                <a:ea typeface="宋体" charset="-122"/>
                <a:cs typeface="Times New Roman" charset="0"/>
              </a:rPr>
              <a:t> FROM TEST WHERE Age &gt; 20;</a:t>
            </a:r>
            <a:endParaRPr lang="zh-CN" altLang="zh-CN" sz="1050" kern="100" dirty="0" smtClean="0">
              <a:effectLst/>
              <a:latin typeface="Calibri" charset="0"/>
              <a:ea typeface="宋体" charset="-122"/>
              <a:cs typeface="Times New Roman" charset="0"/>
            </a:endParaRPr>
          </a:p>
          <a:p>
            <a:pPr marL="342900" lvl="0" indent="-342900">
              <a:buFont typeface="+mj-lt"/>
              <a:buAutoNum type="arabicParenR"/>
            </a:pPr>
            <a:r>
              <a:rPr lang="en-US" altLang="zh-CN" sz="1050" kern="100" dirty="0" smtClean="0">
                <a:effectLst/>
                <a:latin typeface="Calibri" charset="0"/>
                <a:ea typeface="宋体" charset="-122"/>
                <a:cs typeface="Times New Roman" charset="0"/>
              </a:rPr>
              <a:t>SELECT </a:t>
            </a:r>
            <a:r>
              <a:rPr lang="en-US" altLang="zh-CN" sz="1050" kern="100" dirty="0" err="1" smtClean="0">
                <a:effectLst/>
                <a:latin typeface="Calibri" charset="0"/>
                <a:ea typeface="宋体" charset="-122"/>
                <a:cs typeface="Times New Roman" charset="0"/>
              </a:rPr>
              <a:t>FName</a:t>
            </a:r>
            <a:r>
              <a:rPr lang="en-US" altLang="zh-CN" sz="1050" kern="100" dirty="0" smtClean="0">
                <a:effectLst/>
                <a:latin typeface="Calibri" charset="0"/>
                <a:ea typeface="宋体" charset="-122"/>
                <a:cs typeface="Times New Roman" charset="0"/>
              </a:rPr>
              <a:t> as </a:t>
            </a:r>
            <a:r>
              <a:rPr lang="zh-CN" altLang="zh-CN" sz="1050" kern="100" dirty="0" smtClean="0">
                <a:effectLst/>
                <a:latin typeface="Calibri" charset="0"/>
                <a:ea typeface="宋体" charset="-122"/>
                <a:cs typeface="Times New Roman" charset="0"/>
              </a:rPr>
              <a:t>姓名</a:t>
            </a:r>
            <a:r>
              <a:rPr lang="en-US" altLang="zh-CN" sz="1050" kern="100" dirty="0" smtClean="0">
                <a:effectLst/>
                <a:latin typeface="Calibri" charset="0"/>
                <a:ea typeface="宋体" charset="-122"/>
                <a:cs typeface="Times New Roman" charset="0"/>
              </a:rPr>
              <a:t>,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as </a:t>
            </a:r>
            <a:r>
              <a:rPr lang="zh-CN" altLang="zh-CN" sz="1050" kern="100" dirty="0" smtClean="0">
                <a:effectLst/>
                <a:latin typeface="Calibri" charset="0"/>
                <a:ea typeface="宋体" charset="-122"/>
                <a:cs typeface="Times New Roman" charset="0"/>
              </a:rPr>
              <a:t>年龄</a:t>
            </a:r>
            <a:r>
              <a:rPr lang="en-US" altLang="zh-CN" sz="1050" kern="100" dirty="0" smtClean="0">
                <a:effectLst/>
                <a:latin typeface="Calibri" charset="0"/>
                <a:ea typeface="宋体" charset="-122"/>
                <a:cs typeface="Times New Roman" charset="0"/>
              </a:rPr>
              <a:t> FROM TEST where </a:t>
            </a:r>
            <a:r>
              <a:rPr lang="en-US" altLang="zh-CN" sz="1050" kern="100" dirty="0" err="1" smtClean="0">
                <a:effectLst/>
                <a:latin typeface="Calibri" charset="0"/>
                <a:ea typeface="宋体" charset="-122"/>
                <a:cs typeface="Times New Roman" charset="0"/>
              </a:rPr>
              <a:t>FSalary</a:t>
            </a:r>
            <a:r>
              <a:rPr lang="en-US" altLang="zh-CN" sz="1050" kern="100" dirty="0" smtClean="0">
                <a:effectLst/>
                <a:latin typeface="Calibri" charset="0"/>
                <a:ea typeface="宋体" charset="-122"/>
                <a:cs typeface="Times New Roman" charset="0"/>
              </a:rPr>
              <a:t> &lt; 5000;</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 </a:t>
            </a:r>
            <a:endParaRPr lang="zh-CN" altLang="zh-CN" sz="1050" kern="100" dirty="0" smtClean="0">
              <a:effectLst/>
              <a:latin typeface="Calibri" charset="0"/>
              <a:ea typeface="宋体" charset="-122"/>
              <a:cs typeface="Times New Roman" charset="0"/>
            </a:endParaRPr>
          </a:p>
          <a:p>
            <a:pPr marL="742950" lvl="1" indent="-285750">
              <a:buFont typeface="+mj-lt"/>
              <a:buAutoNum type="arabicPeriod" startAt="2"/>
            </a:pPr>
            <a:r>
              <a:rPr lang="zh-CN" altLang="zh-CN" sz="1050" kern="100" dirty="0" smtClean="0">
                <a:effectLst/>
                <a:latin typeface="Calibri" charset="0"/>
                <a:ea typeface="宋体" charset="-122"/>
                <a:cs typeface="Times New Roman" charset="0"/>
              </a:rPr>
              <a:t>数据汇总</a:t>
            </a:r>
          </a:p>
          <a:p>
            <a:pPr marL="342900" lvl="0" indent="-342900">
              <a:buFont typeface="+mj-lt"/>
              <a:buAutoNum type="arabicPeriod"/>
            </a:pPr>
            <a:r>
              <a:rPr lang="en-US" altLang="zh-CN" sz="1050" kern="100" dirty="0" smtClean="0">
                <a:effectLst/>
                <a:latin typeface="Calibri" charset="0"/>
                <a:ea typeface="宋体" charset="-122"/>
                <a:cs typeface="Times New Roman" charset="0"/>
              </a:rPr>
              <a:t>Select count(*)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a:t>
            </a:r>
            <a:endParaRPr lang="zh-CN" altLang="zh-CN" sz="1050" kern="100" dirty="0" smtClean="0">
              <a:effectLst/>
              <a:latin typeface="Calibri" charset="0"/>
              <a:ea typeface="宋体" charset="-122"/>
              <a:cs typeface="Times New Roman" charset="0"/>
            </a:endParaRPr>
          </a:p>
          <a:p>
            <a:pPr marL="342900" lvl="0" indent="-342900">
              <a:buFont typeface="+mj-lt"/>
              <a:buAutoNum type="arabicPeriod"/>
            </a:pPr>
            <a:r>
              <a:rPr lang="en-US" altLang="zh-CN" sz="1050" kern="100" dirty="0" smtClean="0">
                <a:effectLst/>
                <a:latin typeface="Calibri" charset="0"/>
                <a:ea typeface="宋体" charset="-122"/>
                <a:cs typeface="Times New Roman" charset="0"/>
              </a:rPr>
              <a:t>Select max(</a:t>
            </a:r>
            <a:r>
              <a:rPr lang="en-US" altLang="zh-CN" sz="1050" kern="100" dirty="0" err="1" smtClean="0">
                <a:effectLst/>
                <a:latin typeface="Calibri" charset="0"/>
                <a:ea typeface="宋体" charset="-122"/>
                <a:cs typeface="Times New Roman" charset="0"/>
              </a:rPr>
              <a:t>FSalary</a:t>
            </a:r>
            <a:r>
              <a:rPr lang="en-US" altLang="zh-CN" sz="1050" kern="100" dirty="0" smtClean="0">
                <a:effectLst/>
                <a:latin typeface="Calibri" charset="0"/>
                <a:ea typeface="宋体" charset="-122"/>
                <a:cs typeface="Times New Roman" charset="0"/>
              </a:rPr>
              <a:t>)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a:t>
            </a:r>
            <a:endParaRPr lang="zh-CN" altLang="zh-CN" sz="1050" kern="100" dirty="0" smtClean="0">
              <a:effectLst/>
              <a:latin typeface="Calibri" charset="0"/>
              <a:ea typeface="宋体" charset="-122"/>
              <a:cs typeface="Times New Roman" charset="0"/>
            </a:endParaRPr>
          </a:p>
          <a:p>
            <a:pPr marL="342900" lvl="0" indent="-342900">
              <a:buFont typeface="+mj-lt"/>
              <a:buAutoNum type="arabicPeriod"/>
            </a:pPr>
            <a:r>
              <a:rPr lang="en-US" altLang="zh-CN" sz="1050" kern="100" dirty="0" smtClean="0">
                <a:effectLst/>
                <a:latin typeface="Calibri" charset="0"/>
                <a:ea typeface="宋体" charset="-122"/>
                <a:cs typeface="Times New Roman" charset="0"/>
              </a:rPr>
              <a:t>Select min(</a:t>
            </a:r>
            <a:r>
              <a:rPr lang="en-US" altLang="zh-CN" sz="1050" kern="100" dirty="0" err="1" smtClean="0">
                <a:effectLst/>
                <a:latin typeface="Calibri" charset="0"/>
                <a:ea typeface="宋体" charset="-122"/>
                <a:cs typeface="Times New Roman" charset="0"/>
              </a:rPr>
              <a:t>FSalary</a:t>
            </a:r>
            <a:r>
              <a:rPr lang="en-US" altLang="zh-CN" sz="1050" kern="100" dirty="0" smtClean="0">
                <a:effectLst/>
                <a:latin typeface="Calibri" charset="0"/>
                <a:ea typeface="宋体" charset="-122"/>
                <a:cs typeface="Times New Roman" charset="0"/>
              </a:rPr>
              <a:t>)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a:t>
            </a:r>
            <a:endParaRPr lang="zh-CN" altLang="zh-CN" sz="1050" kern="100" dirty="0" smtClean="0">
              <a:effectLst/>
              <a:latin typeface="Calibri" charset="0"/>
              <a:ea typeface="宋体" charset="-122"/>
              <a:cs typeface="Times New Roman" charset="0"/>
            </a:endParaRPr>
          </a:p>
          <a:p>
            <a:pPr marL="342900" lvl="0" indent="-342900">
              <a:buFont typeface="+mj-lt"/>
              <a:buAutoNum type="arabicPeriod"/>
            </a:pPr>
            <a:r>
              <a:rPr lang="en-US" altLang="zh-CN" sz="1050" kern="100" dirty="0" smtClean="0">
                <a:effectLst/>
                <a:latin typeface="Calibri" charset="0"/>
                <a:ea typeface="宋体" charset="-122"/>
                <a:cs typeface="Times New Roman" charset="0"/>
              </a:rPr>
              <a:t>Select </a:t>
            </a:r>
            <a:r>
              <a:rPr lang="en-US" altLang="zh-CN" sz="1050" kern="100" dirty="0" err="1" smtClean="0">
                <a:effectLst/>
                <a:latin typeface="Calibri" charset="0"/>
                <a:ea typeface="宋体" charset="-122"/>
                <a:cs typeface="Times New Roman" charset="0"/>
              </a:rPr>
              <a:t>avg</a:t>
            </a:r>
            <a:r>
              <a:rPr lang="en-US" altLang="zh-CN" sz="1050" kern="100" dirty="0" smtClean="0">
                <a:effectLst/>
                <a:latin typeface="Calibri" charset="0"/>
                <a:ea typeface="宋体" charset="-122"/>
                <a:cs typeface="Times New Roman" charset="0"/>
              </a:rPr>
              <a:t>(</a:t>
            </a:r>
            <a:r>
              <a:rPr lang="en-US" altLang="zh-CN" sz="1050" kern="100" dirty="0" err="1" smtClean="0">
                <a:effectLst/>
                <a:latin typeface="Calibri" charset="0"/>
                <a:ea typeface="宋体" charset="-122"/>
                <a:cs typeface="Times New Roman" charset="0"/>
              </a:rPr>
              <a:t>FSalary</a:t>
            </a:r>
            <a:r>
              <a:rPr lang="en-US" altLang="zh-CN" sz="1050" kern="100" dirty="0" smtClean="0">
                <a:effectLst/>
                <a:latin typeface="Calibri" charset="0"/>
                <a:ea typeface="宋体" charset="-122"/>
                <a:cs typeface="Times New Roman" charset="0"/>
              </a:rPr>
              <a:t>)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a:t>
            </a:r>
            <a:endParaRPr lang="zh-CN" altLang="zh-CN" sz="1050" kern="100" dirty="0" smtClean="0">
              <a:effectLst/>
              <a:latin typeface="Calibri" charset="0"/>
              <a:ea typeface="宋体" charset="-122"/>
              <a:cs typeface="Times New Roman" charset="0"/>
            </a:endParaRPr>
          </a:p>
          <a:p>
            <a:pPr marL="342900" lvl="0" indent="-342900">
              <a:buFont typeface="+mj-lt"/>
              <a:buAutoNum type="arabicPeriod"/>
            </a:pPr>
            <a:r>
              <a:rPr lang="en-US" altLang="zh-CN" sz="1050" kern="100" dirty="0" smtClean="0">
                <a:effectLst/>
                <a:latin typeface="Calibri" charset="0"/>
                <a:ea typeface="宋体" charset="-122"/>
                <a:cs typeface="Times New Roman" charset="0"/>
              </a:rPr>
              <a:t>Select sum(</a:t>
            </a:r>
            <a:r>
              <a:rPr lang="en-US" altLang="zh-CN" sz="1050" kern="100" dirty="0" err="1" smtClean="0">
                <a:effectLst/>
                <a:latin typeface="Calibri" charset="0"/>
                <a:ea typeface="宋体" charset="-122"/>
                <a:cs typeface="Times New Roman" charset="0"/>
              </a:rPr>
              <a:t>FSalary</a:t>
            </a:r>
            <a:r>
              <a:rPr lang="en-US" altLang="zh-CN" sz="1050" kern="100" dirty="0" smtClean="0">
                <a:effectLst/>
                <a:latin typeface="Calibri" charset="0"/>
                <a:ea typeface="宋体" charset="-122"/>
                <a:cs typeface="Times New Roman" charset="0"/>
              </a:rPr>
              <a:t>)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a:t>
            </a:r>
            <a:endParaRPr lang="zh-CN" altLang="zh-CN" sz="1050" kern="100" dirty="0" smtClean="0">
              <a:effectLst/>
              <a:latin typeface="Calibri" charset="0"/>
              <a:ea typeface="宋体" charset="-122"/>
              <a:cs typeface="Times New Roman" charset="0"/>
            </a:endParaRPr>
          </a:p>
          <a:p>
            <a:r>
              <a:rPr lang="en-US" altLang="zh-CN" sz="1050" kern="100" dirty="0" smtClean="0">
                <a:effectLst/>
                <a:latin typeface="Calibri" charset="0"/>
                <a:ea typeface="宋体" charset="-122"/>
                <a:cs typeface="Times New Roman" charset="0"/>
              </a:rPr>
              <a:t> </a:t>
            </a:r>
            <a:endParaRPr lang="zh-CN" altLang="zh-CN" sz="1050" kern="100" dirty="0" smtClean="0">
              <a:effectLst/>
              <a:latin typeface="Calibri" charset="0"/>
              <a:ea typeface="宋体" charset="-122"/>
              <a:cs typeface="Times New Roman" charset="0"/>
            </a:endParaRPr>
          </a:p>
          <a:p>
            <a:pPr marL="742950" lvl="1" indent="-285750">
              <a:buFont typeface="+mj-lt"/>
              <a:buAutoNum type="arabicPeriod" startAt="2"/>
            </a:pPr>
            <a:r>
              <a:rPr lang="zh-CN" altLang="zh-CN" sz="1050" kern="100" dirty="0" smtClean="0">
                <a:effectLst/>
                <a:latin typeface="Calibri" charset="0"/>
                <a:ea typeface="宋体" charset="-122"/>
                <a:cs typeface="Times New Roman" charset="0"/>
              </a:rPr>
              <a:t>数据排序</a:t>
            </a:r>
          </a:p>
          <a:p>
            <a:pPr marL="342900" lvl="0" indent="-342900">
              <a:buFont typeface="+mj-lt"/>
              <a:buAutoNum type="arabicPeriod"/>
            </a:pPr>
            <a:r>
              <a:rPr lang="en-US" altLang="zh-CN" sz="1050" kern="100" dirty="0" smtClean="0">
                <a:effectLst/>
                <a:latin typeface="Calibri" charset="0"/>
                <a:ea typeface="宋体" charset="-122"/>
                <a:cs typeface="Times New Roman" charset="0"/>
              </a:rPr>
              <a:t>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order by </a:t>
            </a:r>
            <a:r>
              <a:rPr lang="en-US" altLang="zh-CN" sz="1050" kern="100" dirty="0" err="1" smtClean="0">
                <a:effectLst/>
                <a:latin typeface="Calibri" charset="0"/>
                <a:ea typeface="宋体" charset="-122"/>
                <a:cs typeface="Times New Roman" charset="0"/>
              </a:rPr>
              <a:t>FSalary</a:t>
            </a:r>
            <a:r>
              <a:rPr lang="en-US" altLang="zh-CN" sz="1050" kern="100" dirty="0" smtClean="0">
                <a:effectLst/>
                <a:latin typeface="Calibri" charset="0"/>
                <a:ea typeface="宋体" charset="-122"/>
                <a:cs typeface="Times New Roman" charset="0"/>
              </a:rPr>
              <a:t> ASC(</a:t>
            </a:r>
            <a:r>
              <a:rPr lang="zh-CN" altLang="zh-CN" sz="1050" kern="100" dirty="0" smtClean="0">
                <a:effectLst/>
                <a:latin typeface="Calibri" charset="0"/>
                <a:ea typeface="宋体" charset="-122"/>
                <a:cs typeface="Times New Roman" charset="0"/>
              </a:rPr>
              <a:t>升序</a:t>
            </a:r>
            <a:r>
              <a:rPr lang="en-US" altLang="zh-CN" sz="1050" kern="100" dirty="0" smtClean="0">
                <a:effectLst/>
                <a:latin typeface="Calibri" charset="0"/>
                <a:ea typeface="宋体" charset="-122"/>
                <a:cs typeface="Times New Roman" charset="0"/>
              </a:rPr>
              <a:t>ASC/</a:t>
            </a:r>
            <a:r>
              <a:rPr lang="zh-CN" altLang="zh-CN" sz="1050" kern="100" dirty="0" smtClean="0">
                <a:effectLst/>
                <a:latin typeface="Calibri" charset="0"/>
                <a:ea typeface="宋体" charset="-122"/>
                <a:cs typeface="Times New Roman" charset="0"/>
              </a:rPr>
              <a:t>降序</a:t>
            </a:r>
            <a:r>
              <a:rPr lang="en-US" altLang="zh-CN" sz="1050" kern="100" dirty="0" smtClean="0">
                <a:effectLst/>
                <a:latin typeface="Calibri" charset="0"/>
                <a:ea typeface="宋体" charset="-122"/>
                <a:cs typeface="Times New Roman" charset="0"/>
              </a:rPr>
              <a:t>DESC);</a:t>
            </a:r>
            <a:endParaRPr lang="zh-CN" altLang="zh-CN" sz="1050" kern="100" dirty="0" smtClean="0">
              <a:effectLst/>
              <a:latin typeface="Calibri" charset="0"/>
              <a:ea typeface="宋体" charset="-122"/>
              <a:cs typeface="Times New Roman" charset="0"/>
            </a:endParaRPr>
          </a:p>
          <a:p>
            <a:pPr marL="342900" lvl="0" indent="-342900">
              <a:buFont typeface="+mj-lt"/>
              <a:buAutoNum type="arabicPeriod"/>
            </a:pPr>
            <a:r>
              <a:rPr lang="en-US" altLang="zh-CN" sz="1050" kern="100" dirty="0" smtClean="0">
                <a:effectLst/>
                <a:latin typeface="Calibri" charset="0"/>
                <a:ea typeface="宋体" charset="-122"/>
                <a:cs typeface="Times New Roman" charset="0"/>
              </a:rPr>
              <a:t>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order by </a:t>
            </a:r>
            <a:r>
              <a:rPr lang="en-US" altLang="zh-CN" sz="1050" kern="100" dirty="0" err="1" smtClean="0">
                <a:effectLst/>
                <a:latin typeface="Calibri" charset="0"/>
                <a:ea typeface="宋体" charset="-122"/>
                <a:cs typeface="Times New Roman" charset="0"/>
              </a:rPr>
              <a:t>FSalary</a:t>
            </a:r>
            <a:r>
              <a:rPr lang="en-US" altLang="zh-CN" sz="1050" kern="100" dirty="0" smtClean="0">
                <a:effectLst/>
                <a:latin typeface="Calibri" charset="0"/>
                <a:ea typeface="宋体" charset="-122"/>
                <a:cs typeface="Times New Roman" charset="0"/>
              </a:rPr>
              <a:t> ASC, Age ASC;</a:t>
            </a:r>
            <a:endParaRPr lang="zh-CN" altLang="zh-CN" sz="1050" kern="100" dirty="0" smtClean="0">
              <a:effectLst/>
              <a:latin typeface="Calibri" charset="0"/>
              <a:ea typeface="宋体" charset="-122"/>
              <a:cs typeface="Times New Roman" charset="0"/>
            </a:endParaRPr>
          </a:p>
          <a:p>
            <a:pPr marL="342900" lvl="0" indent="-342900">
              <a:buFont typeface="+mj-lt"/>
              <a:buAutoNum type="arabicPeriod"/>
            </a:pPr>
            <a:r>
              <a:rPr lang="en-US" altLang="zh-CN" sz="1050" kern="100" dirty="0" smtClean="0">
                <a:effectLst/>
                <a:latin typeface="Calibri" charset="0"/>
                <a:ea typeface="宋体" charset="-122"/>
                <a:cs typeface="Times New Roman" charset="0"/>
              </a:rPr>
              <a:t>order by </a:t>
            </a:r>
            <a:r>
              <a:rPr lang="zh-CN" altLang="zh-CN" sz="1050" kern="100" dirty="0" smtClean="0">
                <a:effectLst/>
                <a:latin typeface="Calibri" charset="0"/>
                <a:ea typeface="宋体" charset="-122"/>
                <a:cs typeface="Times New Roman" charset="0"/>
              </a:rPr>
              <a:t>要放在</a:t>
            </a:r>
            <a:r>
              <a:rPr lang="en-US" altLang="zh-CN" sz="1050" kern="100" dirty="0" smtClean="0">
                <a:effectLst/>
                <a:latin typeface="Calibri" charset="0"/>
                <a:ea typeface="宋体" charset="-122"/>
                <a:cs typeface="Times New Roman" charset="0"/>
              </a:rPr>
              <a:t> where </a:t>
            </a:r>
            <a:r>
              <a:rPr lang="zh-CN" altLang="zh-CN" sz="1050" kern="100" dirty="0" smtClean="0">
                <a:effectLst/>
                <a:latin typeface="Calibri" charset="0"/>
                <a:ea typeface="宋体" charset="-122"/>
                <a:cs typeface="Times New Roman" charset="0"/>
              </a:rPr>
              <a:t>后：</a:t>
            </a:r>
            <a:r>
              <a:rPr lang="en-US" altLang="zh-CN" sz="1050" kern="100" dirty="0" smtClean="0">
                <a:effectLst/>
                <a:latin typeface="Calibri" charset="0"/>
                <a:ea typeface="宋体" charset="-122"/>
                <a:cs typeface="Times New Roman" charset="0"/>
              </a:rPr>
              <a:t>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Age &gt; 20 order by </a:t>
            </a:r>
            <a:r>
              <a:rPr lang="en-US" altLang="zh-CN" sz="1050" kern="100" dirty="0" err="1" smtClean="0">
                <a:effectLst/>
                <a:latin typeface="Calibri" charset="0"/>
                <a:ea typeface="宋体" charset="-122"/>
                <a:cs typeface="Times New Roman" charset="0"/>
              </a:rPr>
              <a:t>FSalary</a:t>
            </a:r>
            <a:r>
              <a:rPr lang="en-US" altLang="zh-CN" sz="1050" kern="100" dirty="0" smtClean="0">
                <a:effectLst/>
                <a:latin typeface="Calibri" charset="0"/>
                <a:ea typeface="宋体" charset="-122"/>
                <a:cs typeface="Times New Roman" charset="0"/>
              </a:rPr>
              <a:t> ASC;</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 </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 </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4.4 </a:t>
            </a:r>
            <a:r>
              <a:rPr lang="zh-CN" altLang="zh-CN" sz="1050" kern="100" dirty="0" smtClean="0">
                <a:effectLst/>
                <a:latin typeface="Calibri" charset="0"/>
                <a:ea typeface="宋体" charset="-122"/>
                <a:cs typeface="Times New Roman" charset="0"/>
              </a:rPr>
              <a:t>通配符过滤</a:t>
            </a:r>
          </a:p>
          <a:p>
            <a:r>
              <a:rPr lang="en-US" altLang="zh-CN" sz="1050" kern="100" dirty="0" smtClean="0">
                <a:effectLst/>
                <a:latin typeface="Calibri" charset="0"/>
                <a:ea typeface="宋体" charset="-122"/>
                <a:cs typeface="Times New Roman" charset="0"/>
              </a:rPr>
              <a:t>1) </a:t>
            </a:r>
            <a:r>
              <a:rPr lang="zh-CN" altLang="zh-CN" sz="1050" kern="100" dirty="0" smtClean="0">
                <a:effectLst/>
                <a:latin typeface="Calibri" charset="0"/>
                <a:ea typeface="宋体" charset="-122"/>
                <a:cs typeface="Times New Roman" charset="0"/>
              </a:rPr>
              <a:t>单字符匹配的通配符：</a:t>
            </a:r>
            <a:r>
              <a:rPr lang="en-US" altLang="zh-CN" sz="1050" kern="100" dirty="0" smtClean="0">
                <a:effectLst/>
                <a:latin typeface="Calibri" charset="0"/>
                <a:ea typeface="宋体" charset="-122"/>
                <a:cs typeface="Times New Roman" charset="0"/>
              </a:rPr>
              <a:t>_</a:t>
            </a:r>
            <a:endParaRPr lang="zh-CN" altLang="zh-CN" sz="1050" kern="100" dirty="0" smtClean="0">
              <a:effectLst/>
              <a:latin typeface="Calibri" charset="0"/>
              <a:ea typeface="宋体" charset="-122"/>
              <a:cs typeface="Times New Roman" charset="0"/>
            </a:endParaRPr>
          </a:p>
          <a:p>
            <a:r>
              <a:rPr lang="en-US" altLang="zh-CN" sz="1050" kern="100" dirty="0" smtClean="0">
                <a:effectLst/>
                <a:latin typeface="Calibri" charset="0"/>
                <a:ea typeface="宋体" charset="-122"/>
                <a:cs typeface="Times New Roman" charset="0"/>
              </a:rPr>
              <a:t>	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FName</a:t>
            </a:r>
            <a:r>
              <a:rPr lang="en-US" altLang="zh-CN" sz="1050" kern="100" dirty="0" smtClean="0">
                <a:effectLst/>
                <a:latin typeface="Calibri" charset="0"/>
                <a:ea typeface="宋体" charset="-122"/>
                <a:cs typeface="Times New Roman" charset="0"/>
              </a:rPr>
              <a:t> like ‘_</a:t>
            </a:r>
            <a:r>
              <a:rPr lang="en-US" altLang="zh-CN" sz="1050" kern="100" dirty="0" err="1" smtClean="0">
                <a:effectLst/>
                <a:latin typeface="Calibri" charset="0"/>
                <a:ea typeface="宋体" charset="-122"/>
                <a:cs typeface="Times New Roman" charset="0"/>
              </a:rPr>
              <a:t>erry</a:t>
            </a:r>
            <a:r>
              <a:rPr lang="en-US" altLang="zh-CN" sz="1050" kern="100" dirty="0" smtClean="0">
                <a:effectLst/>
                <a:latin typeface="Calibri" charset="0"/>
                <a:ea typeface="宋体" charset="-122"/>
                <a:cs typeface="Times New Roman" charset="0"/>
              </a:rPr>
              <a:t>’;</a:t>
            </a:r>
            <a:endParaRPr lang="zh-CN" altLang="zh-CN" sz="1050" kern="100" dirty="0" smtClean="0">
              <a:effectLst/>
              <a:latin typeface="Calibri" charset="0"/>
              <a:ea typeface="宋体" charset="-122"/>
              <a:cs typeface="Times New Roman" charset="0"/>
            </a:endParaRPr>
          </a:p>
          <a:p>
            <a:r>
              <a:rPr lang="en-US" altLang="zh-CN" sz="1050" kern="100" dirty="0" smtClean="0">
                <a:effectLst/>
                <a:latin typeface="Calibri" charset="0"/>
                <a:ea typeface="宋体" charset="-122"/>
                <a:cs typeface="Times New Roman" charset="0"/>
              </a:rPr>
              <a:t>2) </a:t>
            </a:r>
            <a:r>
              <a:rPr lang="zh-CN" altLang="zh-CN" sz="1050" kern="100" dirty="0" smtClean="0">
                <a:effectLst/>
                <a:latin typeface="Calibri" charset="0"/>
                <a:ea typeface="宋体" charset="-122"/>
                <a:cs typeface="Times New Roman" charset="0"/>
              </a:rPr>
              <a:t>多字符匹配的通配符：</a:t>
            </a:r>
            <a:r>
              <a:rPr lang="en-US" altLang="zh-CN" sz="1050" kern="100" dirty="0" smtClean="0">
                <a:effectLst/>
                <a:latin typeface="Calibri" charset="0"/>
                <a:ea typeface="宋体" charset="-122"/>
                <a:cs typeface="Times New Roman" charset="0"/>
              </a:rPr>
              <a:t>%</a:t>
            </a:r>
            <a:endParaRPr lang="zh-CN" altLang="zh-CN" sz="1050" kern="100" dirty="0" smtClean="0">
              <a:effectLst/>
              <a:latin typeface="Calibri" charset="0"/>
              <a:ea typeface="宋体" charset="-122"/>
              <a:cs typeface="Times New Roman" charset="0"/>
            </a:endParaRPr>
          </a:p>
          <a:p>
            <a:r>
              <a:rPr lang="en-US" altLang="zh-CN" sz="1050" kern="100" dirty="0" smtClean="0">
                <a:effectLst/>
                <a:latin typeface="Calibri" charset="0"/>
                <a:ea typeface="宋体" charset="-122"/>
                <a:cs typeface="Times New Roman" charset="0"/>
              </a:rPr>
              <a:t>	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FName</a:t>
            </a:r>
            <a:r>
              <a:rPr lang="en-US" altLang="zh-CN" sz="1050" kern="100" dirty="0" smtClean="0">
                <a:effectLst/>
                <a:latin typeface="Calibri" charset="0"/>
                <a:ea typeface="宋体" charset="-122"/>
                <a:cs typeface="Times New Roman" charset="0"/>
              </a:rPr>
              <a:t> like ‘%n%’;</a:t>
            </a:r>
            <a:endParaRPr lang="zh-CN" altLang="zh-CN" sz="1050" kern="100" dirty="0" smtClean="0">
              <a:effectLst/>
              <a:latin typeface="Calibri" charset="0"/>
              <a:ea typeface="宋体" charset="-122"/>
              <a:cs typeface="Times New Roman" charset="0"/>
            </a:endParaRPr>
          </a:p>
          <a:p>
            <a:r>
              <a:rPr lang="en-US" altLang="zh-CN" sz="1050" kern="100" dirty="0" smtClean="0">
                <a:effectLst/>
                <a:latin typeface="Calibri" charset="0"/>
                <a:ea typeface="宋体" charset="-122"/>
                <a:cs typeface="Times New Roman" charset="0"/>
              </a:rPr>
              <a:t>	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FName</a:t>
            </a:r>
            <a:r>
              <a:rPr lang="en-US" altLang="zh-CN" sz="1050" kern="100" dirty="0" smtClean="0">
                <a:effectLst/>
                <a:latin typeface="Calibri" charset="0"/>
                <a:ea typeface="宋体" charset="-122"/>
                <a:cs typeface="Times New Roman" charset="0"/>
              </a:rPr>
              <a:t> like ‘DEV%’;</a:t>
            </a:r>
            <a:endParaRPr lang="zh-CN" altLang="zh-CN" sz="1050" kern="100" dirty="0" smtClean="0">
              <a:effectLst/>
              <a:latin typeface="Calibri" charset="0"/>
              <a:ea typeface="宋体" charset="-122"/>
              <a:cs typeface="Times New Roman" charset="0"/>
            </a:endParaRPr>
          </a:p>
          <a:p>
            <a:r>
              <a:rPr lang="en-US" altLang="zh-CN" sz="1050" kern="100" dirty="0" smtClean="0">
                <a:effectLst/>
                <a:latin typeface="Calibri" charset="0"/>
                <a:ea typeface="宋体" charset="-122"/>
                <a:cs typeface="Times New Roman" charset="0"/>
              </a:rPr>
              <a:t> </a:t>
            </a:r>
            <a:endParaRPr lang="zh-CN" altLang="zh-CN" sz="1050" kern="100" dirty="0" smtClean="0">
              <a:effectLst/>
              <a:latin typeface="Calibri" charset="0"/>
              <a:ea typeface="宋体" charset="-122"/>
              <a:cs typeface="Times New Roman" charset="0"/>
            </a:endParaRPr>
          </a:p>
          <a:p>
            <a:r>
              <a:rPr lang="en-US" altLang="zh-CN" sz="1050" kern="100" dirty="0" smtClean="0">
                <a:effectLst/>
                <a:latin typeface="Calibri" charset="0"/>
                <a:ea typeface="宋体" charset="-122"/>
                <a:cs typeface="Times New Roman" charset="0"/>
              </a:rPr>
              <a:t>4.5 </a:t>
            </a:r>
            <a:r>
              <a:rPr lang="zh-CN" altLang="zh-CN" sz="1050" kern="100" dirty="0" smtClean="0">
                <a:effectLst/>
                <a:latin typeface="Calibri" charset="0"/>
                <a:ea typeface="宋体" charset="-122"/>
                <a:cs typeface="Times New Roman" charset="0"/>
              </a:rPr>
              <a:t>空值处理</a:t>
            </a:r>
          </a:p>
          <a:p>
            <a:r>
              <a:rPr lang="en-US" altLang="zh-CN" sz="1050" kern="100" dirty="0" smtClean="0">
                <a:effectLst/>
                <a:latin typeface="Calibri" charset="0"/>
                <a:ea typeface="宋体" charset="-122"/>
                <a:cs typeface="Times New Roman" charset="0"/>
              </a:rPr>
              <a:t>1</a:t>
            </a:r>
            <a:r>
              <a:rPr lang="zh-CN" altLang="zh-CN" sz="1050" kern="100" dirty="0" smtClean="0">
                <a:effectLst/>
                <a:latin typeface="Calibri" charset="0"/>
                <a:ea typeface="宋体" charset="-122"/>
                <a:cs typeface="Times New Roman" charset="0"/>
              </a:rPr>
              <a:t>）</a:t>
            </a:r>
            <a:r>
              <a:rPr lang="en-US" altLang="zh-CN" sz="1050" kern="100" dirty="0" smtClean="0">
                <a:effectLst/>
                <a:latin typeface="Calibri" charset="0"/>
                <a:ea typeface="宋体" charset="-122"/>
                <a:cs typeface="Times New Roman" charset="0"/>
              </a:rPr>
              <a:t>NULL</a:t>
            </a:r>
            <a:r>
              <a:rPr lang="zh-CN" altLang="zh-CN" sz="1050" kern="100" dirty="0" smtClean="0">
                <a:effectLst/>
                <a:latin typeface="Calibri" charset="0"/>
                <a:ea typeface="宋体" charset="-122"/>
                <a:cs typeface="Times New Roman" charset="0"/>
              </a:rPr>
              <a:t>表示不知道（</a:t>
            </a:r>
            <a:r>
              <a:rPr lang="en-US" altLang="zh-CN" sz="1050" kern="100" dirty="0" smtClean="0">
                <a:effectLst/>
                <a:latin typeface="Calibri" charset="0"/>
                <a:ea typeface="宋体" charset="-122"/>
                <a:cs typeface="Times New Roman" charset="0"/>
              </a:rPr>
              <a:t>NULL + 1 </a:t>
            </a:r>
            <a:r>
              <a:rPr lang="zh-CN" altLang="zh-CN" sz="1050" kern="100" dirty="0" smtClean="0">
                <a:effectLst/>
                <a:latin typeface="Calibri" charset="0"/>
                <a:ea typeface="宋体" charset="-122"/>
                <a:cs typeface="Times New Roman" charset="0"/>
              </a:rPr>
              <a:t>还是</a:t>
            </a:r>
            <a:r>
              <a:rPr lang="en-US" altLang="zh-CN" sz="1050" kern="100" dirty="0" smtClean="0">
                <a:effectLst/>
                <a:latin typeface="Calibri" charset="0"/>
                <a:ea typeface="宋体" charset="-122"/>
                <a:cs typeface="Times New Roman" charset="0"/>
              </a:rPr>
              <a:t>NULL</a:t>
            </a:r>
            <a:r>
              <a:rPr lang="zh-CN" altLang="zh-CN" sz="1050" kern="100" dirty="0" smtClean="0">
                <a:effectLst/>
                <a:latin typeface="Calibri" charset="0"/>
                <a:ea typeface="宋体" charset="-122"/>
                <a:cs typeface="Times New Roman" charset="0"/>
              </a:rPr>
              <a:t>）</a:t>
            </a:r>
          </a:p>
          <a:p>
            <a:r>
              <a:rPr lang="en-US" altLang="zh-CN" sz="1050" kern="100" dirty="0" smtClean="0">
                <a:effectLst/>
                <a:latin typeface="Calibri" charset="0"/>
                <a:ea typeface="宋体" charset="-122"/>
                <a:cs typeface="Times New Roman" charset="0"/>
              </a:rPr>
              <a:t>	Select null + ‘123’</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2</a:t>
            </a:r>
            <a:r>
              <a:rPr lang="zh-CN" altLang="zh-CN" sz="1050" kern="100" dirty="0" smtClean="0">
                <a:effectLst/>
                <a:latin typeface="Calibri" charset="0"/>
                <a:ea typeface="宋体" charset="-122"/>
                <a:cs typeface="Times New Roman" charset="0"/>
              </a:rPr>
              <a:t>）</a:t>
            </a:r>
            <a:r>
              <a:rPr lang="en-US" altLang="zh-CN" sz="1050" kern="100" dirty="0" smtClean="0">
                <a:effectLst/>
                <a:latin typeface="Calibri" charset="0"/>
                <a:ea typeface="宋体" charset="-122"/>
                <a:cs typeface="Times New Roman" charset="0"/>
              </a:rPr>
              <a:t>=</a:t>
            </a:r>
            <a:r>
              <a:rPr lang="zh-CN" altLang="zh-CN" sz="1050" kern="100" dirty="0" smtClean="0">
                <a:effectLst/>
                <a:latin typeface="Calibri" charset="0"/>
                <a:ea typeface="宋体" charset="-122"/>
                <a:cs typeface="Times New Roman" charset="0"/>
              </a:rPr>
              <a:t>：查询不知道返回空，还是不知道（</a:t>
            </a:r>
            <a:r>
              <a:rPr lang="en-US" altLang="zh-CN" sz="1050" kern="100" dirty="0" smtClean="0">
                <a:effectLst/>
                <a:latin typeface="Calibri" charset="0"/>
                <a:ea typeface="宋体" charset="-122"/>
                <a:cs typeface="Times New Roman" charset="0"/>
              </a:rPr>
              <a:t>N</a:t>
            </a:r>
            <a:r>
              <a:rPr lang="zh-CN" altLang="zh-CN" sz="1050" kern="100" dirty="0" smtClean="0">
                <a:effectLst/>
                <a:latin typeface="Calibri" charset="0"/>
                <a:ea typeface="宋体" charset="-122"/>
                <a:cs typeface="Times New Roman" charset="0"/>
              </a:rPr>
              <a:t>）</a:t>
            </a:r>
          </a:p>
          <a:p>
            <a:pPr indent="266700"/>
            <a:r>
              <a:rPr lang="en-US" altLang="zh-CN" sz="1050" kern="100" dirty="0" smtClean="0">
                <a:effectLst/>
                <a:latin typeface="Calibri" charset="0"/>
                <a:ea typeface="宋体" charset="-122"/>
                <a:cs typeface="Times New Roman" charset="0"/>
              </a:rPr>
              <a:t>	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FName</a:t>
            </a:r>
            <a:r>
              <a:rPr lang="en-US" altLang="zh-CN" sz="1050" kern="100" dirty="0" smtClean="0">
                <a:effectLst/>
                <a:latin typeface="Calibri" charset="0"/>
                <a:ea typeface="宋体" charset="-122"/>
                <a:cs typeface="Times New Roman" charset="0"/>
              </a:rPr>
              <a:t> = null; (N)</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3</a:t>
            </a:r>
            <a:r>
              <a:rPr lang="zh-CN" altLang="zh-CN" sz="1050" kern="100" dirty="0" smtClean="0">
                <a:effectLst/>
                <a:latin typeface="Calibri" charset="0"/>
                <a:ea typeface="宋体" charset="-122"/>
                <a:cs typeface="Times New Roman" charset="0"/>
              </a:rPr>
              <a:t>）</a:t>
            </a:r>
            <a:r>
              <a:rPr lang="en-US" altLang="zh-CN" sz="1050" kern="100" dirty="0" smtClean="0">
                <a:effectLst/>
                <a:latin typeface="Calibri" charset="0"/>
                <a:ea typeface="宋体" charset="-122"/>
                <a:cs typeface="Times New Roman" charset="0"/>
              </a:rPr>
              <a:t>is</a:t>
            </a:r>
            <a:r>
              <a:rPr lang="zh-CN" altLang="zh-CN" sz="1050" kern="100" dirty="0" smtClean="0">
                <a:effectLst/>
                <a:latin typeface="Calibri" charset="0"/>
                <a:ea typeface="宋体" charset="-122"/>
                <a:cs typeface="Times New Roman" charset="0"/>
              </a:rPr>
              <a:t>：</a:t>
            </a:r>
            <a:r>
              <a:rPr lang="en-US" altLang="zh-CN" sz="1050" kern="100" dirty="0" smtClean="0">
                <a:effectLst/>
                <a:latin typeface="Calibri" charset="0"/>
                <a:ea typeface="宋体" charset="-122"/>
                <a:cs typeface="Times New Roman" charset="0"/>
              </a:rPr>
              <a:t>where Name is NULL</a:t>
            </a:r>
            <a:r>
              <a:rPr lang="zh-CN" altLang="zh-CN" sz="1050" kern="100" dirty="0" smtClean="0">
                <a:effectLst/>
                <a:latin typeface="Calibri" charset="0"/>
                <a:ea typeface="宋体" charset="-122"/>
                <a:cs typeface="Times New Roman" charset="0"/>
              </a:rPr>
              <a:t>（</a:t>
            </a:r>
            <a:r>
              <a:rPr lang="en-US" altLang="zh-CN" sz="1050" kern="100" dirty="0" smtClean="0">
                <a:effectLst/>
                <a:latin typeface="Calibri" charset="0"/>
                <a:ea typeface="宋体" charset="-122"/>
                <a:cs typeface="Times New Roman" charset="0"/>
              </a:rPr>
              <a:t>Y</a:t>
            </a:r>
            <a:r>
              <a:rPr lang="zh-CN" altLang="zh-CN" sz="1050" kern="100" dirty="0" smtClean="0">
                <a:effectLst/>
                <a:latin typeface="Calibri" charset="0"/>
                <a:ea typeface="宋体" charset="-122"/>
                <a:cs typeface="Times New Roman" charset="0"/>
              </a:rPr>
              <a:t>）</a:t>
            </a:r>
          </a:p>
          <a:p>
            <a:pPr indent="266700"/>
            <a:r>
              <a:rPr lang="en-US" altLang="zh-CN" sz="1050" kern="100" dirty="0" smtClean="0">
                <a:effectLst/>
                <a:latin typeface="Calibri" charset="0"/>
                <a:ea typeface="宋体" charset="-122"/>
                <a:cs typeface="Times New Roman" charset="0"/>
              </a:rPr>
              <a:t>	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FName</a:t>
            </a:r>
            <a:r>
              <a:rPr lang="en-US" altLang="zh-CN" sz="1050" kern="100" dirty="0" smtClean="0">
                <a:effectLst/>
                <a:latin typeface="Calibri" charset="0"/>
                <a:ea typeface="宋体" charset="-122"/>
                <a:cs typeface="Times New Roman" charset="0"/>
              </a:rPr>
              <a:t> is null; (Y)</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	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FName</a:t>
            </a:r>
            <a:r>
              <a:rPr lang="en-US" altLang="zh-CN" sz="1050" kern="100" dirty="0" smtClean="0">
                <a:effectLst/>
                <a:latin typeface="Calibri" charset="0"/>
                <a:ea typeface="宋体" charset="-122"/>
                <a:cs typeface="Times New Roman" charset="0"/>
              </a:rPr>
              <a:t> is not null; (Y)</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 </a:t>
            </a:r>
            <a:endParaRPr lang="zh-CN" altLang="zh-CN" sz="1050" kern="100" dirty="0" smtClean="0">
              <a:effectLst/>
              <a:latin typeface="Calibri" charset="0"/>
              <a:ea typeface="宋体" charset="-122"/>
              <a:cs typeface="Times New Roman" charset="0"/>
            </a:endParaRPr>
          </a:p>
          <a:p>
            <a:r>
              <a:rPr lang="en-US" altLang="zh-CN" sz="1050" kern="100" dirty="0" smtClean="0">
                <a:effectLst/>
                <a:latin typeface="Calibri" charset="0"/>
                <a:ea typeface="宋体" charset="-122"/>
                <a:cs typeface="Times New Roman" charset="0"/>
              </a:rPr>
              <a:t>4.6 </a:t>
            </a:r>
            <a:r>
              <a:rPr lang="zh-CN" altLang="zh-CN" sz="1050" kern="100" dirty="0" smtClean="0">
                <a:effectLst/>
                <a:latin typeface="Calibri" charset="0"/>
                <a:ea typeface="宋体" charset="-122"/>
                <a:cs typeface="Times New Roman" charset="0"/>
              </a:rPr>
              <a:t>多值匹配</a:t>
            </a:r>
          </a:p>
          <a:p>
            <a:pPr indent="266700"/>
            <a:r>
              <a:rPr lang="en-US" altLang="zh-CN" sz="1050" kern="100" dirty="0" smtClean="0">
                <a:effectLst/>
                <a:latin typeface="Calibri" charset="0"/>
                <a:ea typeface="宋体" charset="-122"/>
                <a:cs typeface="Times New Roman" charset="0"/>
              </a:rPr>
              <a:t>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 20 or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 25;</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in (20, 25);</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&gt; 20 and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&lt; 25;</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Select *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between 20 and 25;</a:t>
            </a:r>
            <a:endParaRPr lang="zh-CN" altLang="zh-CN" sz="1050" kern="100" dirty="0" smtClean="0">
              <a:effectLst/>
              <a:latin typeface="Calibri" charset="0"/>
              <a:ea typeface="宋体" charset="-122"/>
              <a:cs typeface="Times New Roman" charset="0"/>
            </a:endParaRPr>
          </a:p>
        </p:txBody>
      </p:sp>
    </p:spTree>
    <p:extLst>
      <p:ext uri="{BB962C8B-B14F-4D97-AF65-F5344CB8AC3E}">
        <p14:creationId xmlns:p14="http://schemas.microsoft.com/office/powerpoint/2010/main" val="853688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100349" y="719877"/>
            <a:ext cx="6096000" cy="2192908"/>
          </a:xfrm>
          <a:prstGeom prst="rect">
            <a:avLst/>
          </a:prstGeom>
        </p:spPr>
        <p:txBody>
          <a:bodyPr>
            <a:spAutoFit/>
          </a:bodyPr>
          <a:lstStyle/>
          <a:p>
            <a:pPr indent="266700" algn="ctr">
              <a:spcAft>
                <a:spcPts val="0"/>
              </a:spcAft>
            </a:pPr>
            <a:r>
              <a:rPr lang="zh-CN" altLang="zh-CN" sz="1050" kern="100" dirty="0" smtClean="0">
                <a:effectLst/>
                <a:latin typeface="Calibri" charset="0"/>
                <a:ea typeface="宋体" charset="-122"/>
                <a:cs typeface="Times New Roman" charset="0"/>
              </a:rPr>
              <a:t>五 数据分组</a:t>
            </a:r>
            <a:r>
              <a:rPr lang="en-US" altLang="zh-CN" sz="1050" kern="100" dirty="0" smtClean="0">
                <a:effectLst/>
                <a:latin typeface="Calibri" charset="0"/>
                <a:ea typeface="宋体" charset="-122"/>
                <a:cs typeface="Times New Roman" charset="0"/>
              </a:rPr>
              <a:t> [09/04/12]</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5.1 GROUP BY</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1</a:t>
            </a:r>
            <a:r>
              <a:rPr lang="zh-CN" altLang="zh-CN" sz="1050" kern="100" dirty="0" smtClean="0">
                <a:effectLst/>
                <a:latin typeface="Calibri" charset="0"/>
                <a:ea typeface="宋体" charset="-122"/>
                <a:cs typeface="Times New Roman" charset="0"/>
              </a:rPr>
              <a:t>）</a:t>
            </a:r>
            <a:r>
              <a:rPr lang="en-US" altLang="zh-CN" sz="1050" kern="100" dirty="0" smtClean="0">
                <a:effectLst/>
                <a:latin typeface="Calibri" charset="0"/>
                <a:ea typeface="宋体" charset="-122"/>
                <a:cs typeface="Times New Roman" charset="0"/>
              </a:rPr>
              <a:t>GROUP BY</a:t>
            </a:r>
            <a:r>
              <a:rPr lang="zh-CN" altLang="zh-CN" sz="1050" kern="100" dirty="0" smtClean="0">
                <a:effectLst/>
                <a:latin typeface="Calibri" charset="0"/>
                <a:ea typeface="宋体" charset="-122"/>
                <a:cs typeface="Times New Roman" charset="0"/>
              </a:rPr>
              <a:t>子句必须放到</a:t>
            </a:r>
            <a:r>
              <a:rPr lang="en-US" altLang="zh-CN" sz="1050" kern="100" dirty="0" smtClean="0">
                <a:effectLst/>
                <a:latin typeface="Calibri" charset="0"/>
                <a:ea typeface="宋体" charset="-122"/>
                <a:cs typeface="Times New Roman" charset="0"/>
              </a:rPr>
              <a:t>WHERE</a:t>
            </a:r>
            <a:r>
              <a:rPr lang="zh-CN" altLang="zh-CN" sz="1050" kern="100" dirty="0" smtClean="0">
                <a:effectLst/>
                <a:latin typeface="Calibri" charset="0"/>
                <a:ea typeface="宋体" charset="-122"/>
                <a:cs typeface="Times New Roman" charset="0"/>
              </a:rPr>
              <a:t>之后</a:t>
            </a:r>
          </a:p>
          <a:p>
            <a:pPr indent="266700"/>
            <a:r>
              <a:rPr lang="en-US" altLang="zh-CN" sz="1050" kern="100" dirty="0" smtClean="0">
                <a:effectLst/>
                <a:latin typeface="Calibri" charset="0"/>
                <a:ea typeface="宋体" charset="-122"/>
                <a:cs typeface="Times New Roman" charset="0"/>
              </a:rPr>
              <a:t>	Select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count(*)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where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&gt; 20 group by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2</a:t>
            </a:r>
            <a:r>
              <a:rPr lang="zh-CN" altLang="zh-CN" sz="1050" kern="100" dirty="0" smtClean="0">
                <a:effectLst/>
                <a:latin typeface="Calibri" charset="0"/>
                <a:ea typeface="宋体" charset="-122"/>
                <a:cs typeface="Times New Roman" charset="0"/>
              </a:rPr>
              <a:t>）没有出现在</a:t>
            </a:r>
            <a:r>
              <a:rPr lang="en-US" altLang="zh-CN" sz="1050" kern="100" dirty="0" smtClean="0">
                <a:effectLst/>
                <a:latin typeface="Calibri" charset="0"/>
                <a:ea typeface="宋体" charset="-122"/>
                <a:cs typeface="Times New Roman" charset="0"/>
              </a:rPr>
              <a:t>GROUP BY</a:t>
            </a:r>
            <a:r>
              <a:rPr lang="zh-CN" altLang="zh-CN" sz="1050" kern="100" dirty="0" smtClean="0">
                <a:effectLst/>
                <a:latin typeface="Calibri" charset="0"/>
                <a:ea typeface="宋体" charset="-122"/>
                <a:cs typeface="Times New Roman" charset="0"/>
              </a:rPr>
              <a:t>子句中的列是不能放到</a:t>
            </a:r>
            <a:r>
              <a:rPr lang="en-US" altLang="zh-CN" sz="1050" kern="100" dirty="0" smtClean="0">
                <a:effectLst/>
                <a:latin typeface="Calibri" charset="0"/>
                <a:ea typeface="宋体" charset="-122"/>
                <a:cs typeface="Times New Roman" charset="0"/>
              </a:rPr>
              <a:t>DELECT</a:t>
            </a:r>
            <a:r>
              <a:rPr lang="zh-CN" altLang="zh-CN" sz="1050" kern="100" dirty="0" smtClean="0">
                <a:effectLst/>
                <a:latin typeface="Calibri" charset="0"/>
                <a:ea typeface="宋体" charset="-122"/>
                <a:cs typeface="Times New Roman" charset="0"/>
              </a:rPr>
              <a:t>语句后的列名列表中的（聚合函数除外）</a:t>
            </a:r>
          </a:p>
          <a:p>
            <a:pPr indent="266700"/>
            <a:r>
              <a:rPr lang="en-US" altLang="zh-CN" sz="1050" kern="100" dirty="0" smtClean="0">
                <a:effectLst/>
                <a:latin typeface="Calibri" charset="0"/>
                <a:ea typeface="宋体" charset="-122"/>
                <a:cs typeface="Times New Roman" charset="0"/>
              </a:rPr>
              <a:t>	Select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a:t>
            </a:r>
            <a:r>
              <a:rPr lang="en-US" altLang="zh-CN" sz="1050" kern="100" dirty="0" err="1" smtClean="0">
                <a:effectLst/>
                <a:latin typeface="Calibri" charset="0"/>
                <a:ea typeface="宋体" charset="-122"/>
                <a:cs typeface="Times New Roman" charset="0"/>
              </a:rPr>
              <a:t>FName</a:t>
            </a:r>
            <a:r>
              <a:rPr lang="en-US" altLang="zh-CN" sz="1050" kern="100" dirty="0" smtClean="0">
                <a:effectLst/>
                <a:latin typeface="Calibri" charset="0"/>
                <a:ea typeface="宋体" charset="-122"/>
                <a:cs typeface="Times New Roman" charset="0"/>
              </a:rPr>
              <a:t>, count(*)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group by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;(N)</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	Select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max(</a:t>
            </a:r>
            <a:r>
              <a:rPr lang="en-US" altLang="zh-CN" sz="1050" kern="100" dirty="0" err="1" smtClean="0">
                <a:effectLst/>
                <a:latin typeface="Calibri" charset="0"/>
                <a:ea typeface="宋体" charset="-122"/>
                <a:cs typeface="Times New Roman" charset="0"/>
              </a:rPr>
              <a:t>FSalary</a:t>
            </a:r>
            <a:r>
              <a:rPr lang="en-US" altLang="zh-CN" sz="1050" kern="100" dirty="0" smtClean="0">
                <a:effectLst/>
                <a:latin typeface="Calibri" charset="0"/>
                <a:ea typeface="宋体" charset="-122"/>
                <a:cs typeface="Times New Roman" charset="0"/>
              </a:rPr>
              <a:t>) count(*)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group by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;(Y)</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 </a:t>
            </a:r>
            <a:endParaRPr lang="zh-CN" altLang="zh-CN" sz="1050" kern="100" dirty="0" smtClean="0">
              <a:effectLst/>
              <a:latin typeface="Calibri" charset="0"/>
              <a:ea typeface="宋体" charset="-122"/>
              <a:cs typeface="Times New Roman" charset="0"/>
            </a:endParaRPr>
          </a:p>
          <a:p>
            <a:pPr marL="742950" lvl="1" indent="-285750">
              <a:buFont typeface="+mj-lt"/>
              <a:buAutoNum type="arabicPeriod" startAt="2"/>
            </a:pPr>
            <a:r>
              <a:rPr lang="en-US" altLang="zh-CN" sz="1050" kern="100" dirty="0" smtClean="0">
                <a:effectLst/>
                <a:latin typeface="Calibri" charset="0"/>
                <a:ea typeface="宋体" charset="-122"/>
                <a:cs typeface="Times New Roman" charset="0"/>
              </a:rPr>
              <a:t>Having</a:t>
            </a:r>
            <a:endParaRPr lang="zh-CN" altLang="zh-CN" sz="1050" kern="100" dirty="0" smtClean="0">
              <a:effectLst/>
              <a:latin typeface="Calibri" charset="0"/>
              <a:ea typeface="宋体" charset="-122"/>
              <a:cs typeface="Times New Roman" charset="0"/>
            </a:endParaRPr>
          </a:p>
          <a:p>
            <a:pPr marL="342900" lvl="0" indent="-342900">
              <a:buFont typeface="+mj-lt"/>
              <a:buAutoNum type="arabicParenR"/>
            </a:pPr>
            <a:r>
              <a:rPr lang="zh-CN" altLang="zh-CN" sz="1050" kern="100" dirty="0" smtClean="0">
                <a:effectLst/>
                <a:latin typeface="Calibri" charset="0"/>
                <a:ea typeface="宋体" charset="-122"/>
                <a:cs typeface="Times New Roman" charset="0"/>
              </a:rPr>
              <a:t>在</a:t>
            </a:r>
            <a:r>
              <a:rPr lang="en-US" altLang="zh-CN" sz="1050" kern="100" dirty="0" smtClean="0">
                <a:effectLst/>
                <a:latin typeface="Calibri" charset="0"/>
                <a:ea typeface="宋体" charset="-122"/>
                <a:cs typeface="Times New Roman" charset="0"/>
              </a:rPr>
              <a:t>where</a:t>
            </a:r>
            <a:r>
              <a:rPr lang="zh-CN" altLang="zh-CN" sz="1050" kern="100" dirty="0" smtClean="0">
                <a:effectLst/>
                <a:latin typeface="Calibri" charset="0"/>
                <a:ea typeface="宋体" charset="-122"/>
                <a:cs typeface="Times New Roman" charset="0"/>
              </a:rPr>
              <a:t>中不能使用聚合函数，必须使用</a:t>
            </a:r>
            <a:r>
              <a:rPr lang="en-US" altLang="zh-CN" sz="1050" kern="100" dirty="0" smtClean="0">
                <a:effectLst/>
                <a:latin typeface="Calibri" charset="0"/>
                <a:ea typeface="宋体" charset="-122"/>
                <a:cs typeface="Times New Roman" charset="0"/>
              </a:rPr>
              <a:t>having</a:t>
            </a:r>
            <a:r>
              <a:rPr lang="zh-CN" altLang="zh-CN" sz="1050" kern="100" dirty="0" smtClean="0">
                <a:effectLst/>
                <a:latin typeface="Calibri" charset="0"/>
                <a:ea typeface="宋体" charset="-122"/>
                <a:cs typeface="Times New Roman" charset="0"/>
              </a:rPr>
              <a:t>，</a:t>
            </a:r>
            <a:r>
              <a:rPr lang="en-US" altLang="zh-CN" sz="1050" kern="100" dirty="0" smtClean="0">
                <a:effectLst/>
                <a:latin typeface="Calibri" charset="0"/>
                <a:ea typeface="宋体" charset="-122"/>
                <a:cs typeface="Times New Roman" charset="0"/>
              </a:rPr>
              <a:t>having</a:t>
            </a:r>
            <a:r>
              <a:rPr lang="zh-CN" altLang="zh-CN" sz="1050" kern="100" dirty="0" smtClean="0">
                <a:effectLst/>
                <a:latin typeface="Calibri" charset="0"/>
                <a:ea typeface="宋体" charset="-122"/>
                <a:cs typeface="Times New Roman" charset="0"/>
              </a:rPr>
              <a:t>要放到</a:t>
            </a:r>
            <a:r>
              <a:rPr lang="en-US" altLang="zh-CN" sz="1050" kern="100" dirty="0" smtClean="0">
                <a:effectLst/>
                <a:latin typeface="Calibri" charset="0"/>
                <a:ea typeface="宋体" charset="-122"/>
                <a:cs typeface="Times New Roman" charset="0"/>
              </a:rPr>
              <a:t>group by </a:t>
            </a:r>
            <a:r>
              <a:rPr lang="zh-CN" altLang="zh-CN" sz="1050" kern="100" dirty="0" smtClean="0">
                <a:effectLst/>
                <a:latin typeface="Calibri" charset="0"/>
                <a:ea typeface="宋体" charset="-122"/>
                <a:cs typeface="Times New Roman" charset="0"/>
              </a:rPr>
              <a:t>之后</a:t>
            </a:r>
          </a:p>
          <a:p>
            <a:pPr marL="228600" indent="266700"/>
            <a:r>
              <a:rPr lang="en-US" altLang="zh-CN" sz="1050" kern="100" dirty="0" smtClean="0">
                <a:effectLst/>
                <a:latin typeface="Calibri" charset="0"/>
                <a:ea typeface="宋体" charset="-122"/>
                <a:cs typeface="Times New Roman" charset="0"/>
              </a:rPr>
              <a:t>Select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count(*) as </a:t>
            </a:r>
            <a:r>
              <a:rPr lang="zh-CN" altLang="zh-CN" sz="1050" kern="100" dirty="0" smtClean="0">
                <a:effectLst/>
                <a:latin typeface="Calibri" charset="0"/>
                <a:ea typeface="宋体" charset="-122"/>
                <a:cs typeface="Times New Roman" charset="0"/>
              </a:rPr>
              <a:t>人数</a:t>
            </a:r>
            <a:r>
              <a:rPr lang="en-US" altLang="zh-CN" sz="1050" kern="100" dirty="0" smtClean="0">
                <a:effectLst/>
                <a:latin typeface="Calibri" charset="0"/>
                <a:ea typeface="宋体" charset="-122"/>
                <a:cs typeface="Times New Roman" charset="0"/>
              </a:rPr>
              <a:t> from </a:t>
            </a:r>
            <a:r>
              <a:rPr lang="en-US" altLang="zh-CN" sz="1050" kern="100" dirty="0" err="1" smtClean="0">
                <a:effectLst/>
                <a:latin typeface="Calibri" charset="0"/>
                <a:ea typeface="宋体" charset="-122"/>
                <a:cs typeface="Times New Roman" charset="0"/>
              </a:rPr>
              <a:t>T_Employee</a:t>
            </a:r>
            <a:r>
              <a:rPr lang="en-US" altLang="zh-CN" sz="1050" kern="100" dirty="0" smtClean="0">
                <a:effectLst/>
                <a:latin typeface="Calibri" charset="0"/>
                <a:ea typeface="宋体" charset="-122"/>
                <a:cs typeface="Times New Roman" charset="0"/>
              </a:rPr>
              <a:t> group by </a:t>
            </a:r>
            <a:r>
              <a:rPr lang="en-US" altLang="zh-CN" sz="1050" kern="100" dirty="0" err="1" smtClean="0">
                <a:effectLst/>
                <a:latin typeface="Calibri" charset="0"/>
                <a:ea typeface="宋体" charset="-122"/>
                <a:cs typeface="Times New Roman" charset="0"/>
              </a:rPr>
              <a:t>FAge</a:t>
            </a:r>
            <a:r>
              <a:rPr lang="en-US" altLang="zh-CN" sz="1050" kern="100" dirty="0" smtClean="0">
                <a:effectLst/>
                <a:latin typeface="Calibri" charset="0"/>
                <a:ea typeface="宋体" charset="-122"/>
                <a:cs typeface="Times New Roman" charset="0"/>
              </a:rPr>
              <a:t> having count(*) &gt; 1;</a:t>
            </a:r>
            <a:endParaRPr lang="zh-CN" altLang="zh-CN" sz="1050" kern="100" dirty="0" smtClean="0">
              <a:effectLst/>
              <a:latin typeface="Calibri" charset="0"/>
              <a:ea typeface="宋体" charset="-122"/>
              <a:cs typeface="Times New Roman" charset="0"/>
            </a:endParaRPr>
          </a:p>
          <a:p>
            <a:pPr indent="266700"/>
            <a:r>
              <a:rPr lang="en-US" altLang="zh-CN" sz="1050" kern="100" dirty="0" smtClean="0">
                <a:effectLst/>
                <a:latin typeface="Calibri" charset="0"/>
                <a:ea typeface="宋体" charset="-122"/>
                <a:cs typeface="Times New Roman" charset="0"/>
              </a:rPr>
              <a:t>2) Having</a:t>
            </a:r>
            <a:r>
              <a:rPr lang="zh-CN" altLang="zh-CN" sz="1050" kern="100" dirty="0" smtClean="0">
                <a:effectLst/>
                <a:latin typeface="Calibri" charset="0"/>
                <a:ea typeface="宋体" charset="-122"/>
                <a:cs typeface="Times New Roman" charset="0"/>
              </a:rPr>
              <a:t>是对分组后数据的过滤，能用的列和</a:t>
            </a:r>
            <a:r>
              <a:rPr lang="en-US" altLang="zh-CN" sz="1050" kern="100" dirty="0" smtClean="0">
                <a:effectLst/>
                <a:latin typeface="Calibri" charset="0"/>
                <a:ea typeface="宋体" charset="-122"/>
                <a:cs typeface="Times New Roman" charset="0"/>
              </a:rPr>
              <a:t>select</a:t>
            </a:r>
            <a:r>
              <a:rPr lang="zh-CN" altLang="zh-CN" sz="1050" kern="100" dirty="0" smtClean="0">
                <a:effectLst/>
                <a:latin typeface="Calibri" charset="0"/>
                <a:ea typeface="宋体" charset="-122"/>
                <a:cs typeface="Times New Roman" charset="0"/>
              </a:rPr>
              <a:t>中能用的列一样</a:t>
            </a:r>
          </a:p>
          <a:p>
            <a:pPr indent="266700"/>
            <a:r>
              <a:rPr lang="en-US" altLang="zh-CN" sz="1050" kern="100" dirty="0" smtClean="0">
                <a:effectLst/>
                <a:latin typeface="Calibri" charset="0"/>
                <a:ea typeface="宋体" charset="-122"/>
                <a:cs typeface="Times New Roman" charset="0"/>
              </a:rPr>
              <a:t>3) Having</a:t>
            </a:r>
            <a:r>
              <a:rPr lang="zh-CN" altLang="zh-CN" sz="1050" kern="100" dirty="0" smtClean="0">
                <a:effectLst/>
                <a:latin typeface="Calibri" charset="0"/>
                <a:ea typeface="宋体" charset="-122"/>
                <a:cs typeface="Times New Roman" charset="0"/>
              </a:rPr>
              <a:t>无法代替</a:t>
            </a:r>
            <a:r>
              <a:rPr lang="en-US" altLang="zh-CN" sz="1050" kern="100" dirty="0" smtClean="0">
                <a:effectLst/>
                <a:latin typeface="Calibri" charset="0"/>
                <a:ea typeface="宋体" charset="-122"/>
                <a:cs typeface="Times New Roman" charset="0"/>
              </a:rPr>
              <a:t>where</a:t>
            </a:r>
            <a:r>
              <a:rPr lang="zh-CN" altLang="zh-CN" sz="1050" kern="100" dirty="0" smtClean="0">
                <a:effectLst/>
                <a:latin typeface="Calibri" charset="0"/>
                <a:ea typeface="宋体" charset="-122"/>
                <a:cs typeface="Times New Roman" charset="0"/>
              </a:rPr>
              <a:t>（</a:t>
            </a:r>
            <a:r>
              <a:rPr lang="en-US" altLang="zh-CN" sz="1050" kern="100" dirty="0" smtClean="0">
                <a:effectLst/>
                <a:latin typeface="Calibri" charset="0"/>
                <a:ea typeface="宋体" charset="-122"/>
                <a:cs typeface="Times New Roman" charset="0"/>
              </a:rPr>
              <a:t>where</a:t>
            </a:r>
            <a:r>
              <a:rPr lang="zh-CN" altLang="zh-CN" sz="1050" kern="100" dirty="0" smtClean="0">
                <a:effectLst/>
                <a:latin typeface="Calibri" charset="0"/>
                <a:ea typeface="宋体" charset="-122"/>
                <a:cs typeface="Times New Roman" charset="0"/>
              </a:rPr>
              <a:t>是对原始数据进行过滤）</a:t>
            </a:r>
            <a:endParaRPr lang="zh-CN" altLang="zh-CN" sz="1050" kern="100" dirty="0">
              <a:effectLst/>
              <a:latin typeface="Calibri" charset="0"/>
              <a:ea typeface="宋体" charset="-122"/>
              <a:cs typeface="Times New Roman" charset="0"/>
            </a:endParaRPr>
          </a:p>
        </p:txBody>
      </p:sp>
      <p:sp>
        <p:nvSpPr>
          <p:cNvPr id="5" name="矩形 4"/>
          <p:cNvSpPr/>
          <p:nvPr/>
        </p:nvSpPr>
        <p:spPr>
          <a:xfrm>
            <a:off x="2532611" y="3266870"/>
            <a:ext cx="6096000" cy="2585323"/>
          </a:xfrm>
          <a:prstGeom prst="rect">
            <a:avLst/>
          </a:prstGeom>
        </p:spPr>
        <p:txBody>
          <a:bodyPr>
            <a:spAutoFit/>
          </a:bodyPr>
          <a:lstStyle/>
          <a:p>
            <a:pPr indent="266700" algn="ctr">
              <a:spcAft>
                <a:spcPts val="0"/>
              </a:spcAft>
            </a:pPr>
            <a:r>
              <a:rPr lang="zh-CN" altLang="zh-CN" kern="100" dirty="0" smtClean="0">
                <a:effectLst/>
                <a:latin typeface="Calibri" charset="0"/>
                <a:ea typeface="宋体" charset="-122"/>
                <a:cs typeface="Times New Roman" charset="0"/>
              </a:rPr>
              <a:t>六 限制结果集范围</a:t>
            </a:r>
            <a:r>
              <a:rPr lang="en-US" altLang="zh-CN" kern="100" dirty="0" smtClean="0">
                <a:effectLst/>
                <a:latin typeface="Calibri" charset="0"/>
                <a:ea typeface="宋体" charset="-122"/>
                <a:cs typeface="Times New Roman" charset="0"/>
              </a:rPr>
              <a:t> [09/05/12]</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marL="342900" lvl="0" indent="-342900">
              <a:buFont typeface="+mj-lt"/>
              <a:buAutoNum type="arabicParenR"/>
            </a:pPr>
            <a:r>
              <a:rPr lang="zh-CN" altLang="zh-CN" kern="100" dirty="0" smtClean="0">
                <a:effectLst/>
                <a:latin typeface="Calibri" charset="0"/>
                <a:ea typeface="宋体" charset="-122"/>
                <a:cs typeface="Times New Roman" charset="0"/>
              </a:rPr>
              <a:t>限制结果集行数</a:t>
            </a:r>
          </a:p>
          <a:p>
            <a:pPr marL="342900" lvl="0" indent="-342900">
              <a:buFont typeface="Wingdings" charset="2"/>
              <a:buChar char=""/>
            </a:pPr>
            <a:r>
              <a:rPr lang="en-US" altLang="zh-CN" kern="100" dirty="0" smtClean="0">
                <a:effectLst/>
                <a:latin typeface="Calibri" charset="0"/>
                <a:ea typeface="宋体" charset="-122"/>
                <a:cs typeface="Times New Roman" charset="0"/>
              </a:rPr>
              <a:t>Select top 3 * from </a:t>
            </a:r>
            <a:r>
              <a:rPr lang="en-US" altLang="zh-CN" kern="100" dirty="0" err="1" smtClean="0">
                <a:effectLst/>
                <a:latin typeface="Calibri" charset="0"/>
                <a:ea typeface="宋体" charset="-122"/>
                <a:cs typeface="Times New Roman" charset="0"/>
              </a:rPr>
              <a:t>T_Employee</a:t>
            </a:r>
            <a:r>
              <a:rPr lang="en-US" altLang="zh-CN" kern="100" dirty="0" smtClean="0">
                <a:effectLst/>
                <a:latin typeface="Calibri" charset="0"/>
                <a:ea typeface="宋体" charset="-122"/>
                <a:cs typeface="Times New Roman" charset="0"/>
              </a:rPr>
              <a:t> order by </a:t>
            </a:r>
            <a:r>
              <a:rPr lang="en-US" altLang="zh-CN" kern="100" dirty="0" err="1" smtClean="0">
                <a:effectLst/>
                <a:latin typeface="Calibri" charset="0"/>
                <a:ea typeface="宋体" charset="-122"/>
                <a:cs typeface="Times New Roman" charset="0"/>
              </a:rPr>
              <a:t>FSalary</a:t>
            </a:r>
            <a:r>
              <a:rPr lang="en-US" altLang="zh-CN" kern="100" dirty="0" smtClean="0">
                <a:effectLst/>
                <a:latin typeface="Calibri" charset="0"/>
                <a:ea typeface="宋体" charset="-122"/>
                <a:cs typeface="Times New Roman" charset="0"/>
              </a:rPr>
              <a:t> DESC</a:t>
            </a:r>
            <a:endParaRPr lang="zh-CN" altLang="zh-CN" kern="100" dirty="0" smtClean="0">
              <a:effectLst/>
              <a:latin typeface="Calibri" charset="0"/>
              <a:ea typeface="宋体" charset="-122"/>
              <a:cs typeface="Times New Roman" charset="0"/>
            </a:endParaRPr>
          </a:p>
          <a:p>
            <a:pPr marL="342900" lvl="0" indent="-342900">
              <a:buFont typeface="Wingdings" charset="2"/>
              <a:buChar char=""/>
            </a:pPr>
            <a:r>
              <a:rPr lang="en-US" altLang="zh-CN" kern="100" dirty="0" smtClean="0">
                <a:effectLst/>
                <a:latin typeface="Calibri" charset="0"/>
                <a:ea typeface="宋体" charset="-122"/>
                <a:cs typeface="Times New Roman" charset="0"/>
              </a:rPr>
              <a:t>Select top 3 * from </a:t>
            </a:r>
            <a:r>
              <a:rPr lang="en-US" altLang="zh-CN" kern="100" dirty="0" err="1" smtClean="0">
                <a:effectLst/>
                <a:latin typeface="Calibri" charset="0"/>
                <a:ea typeface="宋体" charset="-122"/>
                <a:cs typeface="Times New Roman" charset="0"/>
              </a:rPr>
              <a:t>T_Employee</a:t>
            </a:r>
            <a:endParaRPr lang="zh-CN" altLang="zh-CN" kern="100" dirty="0" smtClean="0">
              <a:effectLst/>
              <a:latin typeface="Calibri" charset="0"/>
              <a:ea typeface="宋体" charset="-122"/>
              <a:cs typeface="Times New Roman" charset="0"/>
            </a:endParaRPr>
          </a:p>
          <a:p>
            <a:pPr marL="228600" indent="266700"/>
            <a:r>
              <a:rPr lang="en-US" altLang="zh-CN" kern="100" dirty="0" smtClean="0">
                <a:effectLst/>
                <a:latin typeface="Calibri" charset="0"/>
                <a:ea typeface="宋体" charset="-122"/>
                <a:cs typeface="Times New Roman" charset="0"/>
              </a:rPr>
              <a:t>Where </a:t>
            </a:r>
            <a:r>
              <a:rPr lang="en-US" altLang="zh-CN" kern="100" dirty="0" err="1" smtClean="0">
                <a:effectLst/>
                <a:latin typeface="Calibri" charset="0"/>
                <a:ea typeface="宋体" charset="-122"/>
                <a:cs typeface="Times New Roman" charset="0"/>
              </a:rPr>
              <a:t>FNumber</a:t>
            </a:r>
            <a:r>
              <a:rPr lang="en-US" altLang="zh-CN" kern="100" dirty="0" smtClean="0">
                <a:effectLst/>
                <a:latin typeface="Calibri" charset="0"/>
                <a:ea typeface="宋体" charset="-122"/>
                <a:cs typeface="Times New Roman" charset="0"/>
              </a:rPr>
              <a:t> not in (Select top 5 * from </a:t>
            </a:r>
            <a:r>
              <a:rPr lang="en-US" altLang="zh-CN" kern="100" dirty="0" err="1" smtClean="0">
                <a:effectLst/>
                <a:latin typeface="Calibri" charset="0"/>
                <a:ea typeface="宋体" charset="-122"/>
                <a:cs typeface="Times New Roman" charset="0"/>
              </a:rPr>
              <a:t>T_Employee</a:t>
            </a:r>
            <a:r>
              <a:rPr lang="en-US" altLang="zh-CN" kern="100" dirty="0" smtClean="0">
                <a:effectLst/>
                <a:latin typeface="Calibri" charset="0"/>
                <a:ea typeface="宋体" charset="-122"/>
                <a:cs typeface="Times New Roman" charset="0"/>
              </a:rPr>
              <a:t> order by </a:t>
            </a:r>
            <a:r>
              <a:rPr lang="en-US" altLang="zh-CN" kern="100" dirty="0" err="1" smtClean="0">
                <a:effectLst/>
                <a:latin typeface="Calibri" charset="0"/>
                <a:ea typeface="宋体" charset="-122"/>
                <a:cs typeface="Times New Roman" charset="0"/>
              </a:rPr>
              <a:t>FSalary</a:t>
            </a:r>
            <a:r>
              <a:rPr lang="en-US" altLang="zh-CN" kern="100" dirty="0" smtClean="0">
                <a:effectLst/>
                <a:latin typeface="Calibri" charset="0"/>
                <a:ea typeface="宋体" charset="-122"/>
                <a:cs typeface="Times New Roman" charset="0"/>
              </a:rPr>
              <a:t> DESC)</a:t>
            </a:r>
            <a:endParaRPr lang="zh-CN" altLang="zh-CN" kern="100" dirty="0" smtClean="0">
              <a:effectLst/>
              <a:latin typeface="Calibri" charset="0"/>
              <a:ea typeface="宋体" charset="-122"/>
              <a:cs typeface="Times New Roman" charset="0"/>
            </a:endParaRPr>
          </a:p>
          <a:p>
            <a:pPr marL="228600" indent="266700"/>
            <a:r>
              <a:rPr lang="en-US" altLang="zh-CN" kern="100" dirty="0" smtClean="0">
                <a:effectLst/>
                <a:latin typeface="Calibri" charset="0"/>
                <a:ea typeface="宋体" charset="-122"/>
                <a:cs typeface="Times New Roman" charset="0"/>
              </a:rPr>
              <a:t>order by </a:t>
            </a:r>
            <a:r>
              <a:rPr lang="en-US" altLang="zh-CN" kern="100" dirty="0" err="1" smtClean="0">
                <a:effectLst/>
                <a:latin typeface="Calibri" charset="0"/>
                <a:ea typeface="宋体" charset="-122"/>
                <a:cs typeface="Times New Roman" charset="0"/>
              </a:rPr>
              <a:t>FSalary</a:t>
            </a:r>
            <a:r>
              <a:rPr lang="en-US" altLang="zh-CN" kern="100" dirty="0" smtClean="0">
                <a:effectLst/>
                <a:latin typeface="Calibri" charset="0"/>
                <a:ea typeface="宋体" charset="-122"/>
                <a:cs typeface="Times New Roman" charset="0"/>
              </a:rPr>
              <a:t> DESC</a:t>
            </a:r>
            <a:endParaRPr lang="zh-CN" altLang="zh-CN" kern="100" dirty="0" smtClean="0">
              <a:effectLst/>
              <a:latin typeface="Calibri" charset="0"/>
              <a:ea typeface="宋体" charset="-122"/>
              <a:cs typeface="Times New Roman" charset="0"/>
            </a:endParaRPr>
          </a:p>
          <a:p>
            <a:pPr marL="228600" indent="266700"/>
            <a:r>
              <a:rPr lang="en-US" altLang="zh-CN" kern="100" dirty="0" smtClean="0">
                <a:effectLst/>
                <a:latin typeface="Calibri" charset="0"/>
                <a:ea typeface="宋体" charset="-122"/>
                <a:cs typeface="Times New Roman" charset="0"/>
              </a:rPr>
              <a:t> </a:t>
            </a:r>
            <a:endParaRPr lang="zh-CN" altLang="zh-CN" kern="100" dirty="0">
              <a:effectLst/>
              <a:latin typeface="Calibri" charset="0"/>
              <a:ea typeface="宋体" charset="-122"/>
              <a:cs typeface="Times New Roman" charset="0"/>
            </a:endParaRPr>
          </a:p>
        </p:txBody>
      </p:sp>
      <p:sp>
        <p:nvSpPr>
          <p:cNvPr id="6" name="矩形 5"/>
          <p:cNvSpPr/>
          <p:nvPr/>
        </p:nvSpPr>
        <p:spPr>
          <a:xfrm>
            <a:off x="2532611" y="5852193"/>
            <a:ext cx="6096000" cy="1200329"/>
          </a:xfrm>
          <a:prstGeom prst="rect">
            <a:avLst/>
          </a:prstGeom>
        </p:spPr>
        <p:txBody>
          <a:bodyPr>
            <a:spAutoFit/>
          </a:bodyPr>
          <a:lstStyle/>
          <a:p>
            <a:pPr indent="266700" algn="ctr">
              <a:spcAft>
                <a:spcPts val="0"/>
              </a:spcAft>
            </a:pPr>
            <a:r>
              <a:rPr lang="zh-CN" altLang="zh-CN" kern="100" dirty="0" smtClean="0">
                <a:effectLst/>
                <a:latin typeface="Calibri" charset="0"/>
                <a:ea typeface="宋体" charset="-122"/>
                <a:cs typeface="Times New Roman" charset="0"/>
              </a:rPr>
              <a:t>七 抑制重复数据</a:t>
            </a:r>
            <a:r>
              <a:rPr lang="en-US" altLang="zh-CN" kern="100" dirty="0" smtClean="0">
                <a:effectLst/>
                <a:latin typeface="Calibri" charset="0"/>
                <a:ea typeface="宋体" charset="-122"/>
                <a:cs typeface="Times New Roman" charset="0"/>
              </a:rPr>
              <a:t> [09/05/12]</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DISTINCT</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Select distinct </a:t>
            </a:r>
            <a:r>
              <a:rPr lang="en-US" altLang="zh-CN" kern="100" dirty="0" err="1" smtClean="0">
                <a:effectLst/>
                <a:latin typeface="Calibri" charset="0"/>
                <a:ea typeface="宋体" charset="-122"/>
                <a:cs typeface="Times New Roman" charset="0"/>
              </a:rPr>
              <a:t>FDepartment</a:t>
            </a:r>
            <a:r>
              <a:rPr lang="en-US" altLang="zh-CN" kern="100" dirty="0" smtClean="0">
                <a:effectLst/>
                <a:latin typeface="Calibri" charset="0"/>
                <a:ea typeface="宋体" charset="-122"/>
                <a:cs typeface="Times New Roman" charset="0"/>
              </a:rPr>
              <a:t> from </a:t>
            </a:r>
            <a:r>
              <a:rPr lang="en-US" altLang="zh-CN" kern="100" dirty="0" err="1" smtClean="0">
                <a:effectLst/>
                <a:latin typeface="Calibri" charset="0"/>
                <a:ea typeface="宋体" charset="-122"/>
                <a:cs typeface="Times New Roman" charset="0"/>
              </a:rPr>
              <a:t>T_Employee</a:t>
            </a:r>
            <a:r>
              <a:rPr lang="en-US" altLang="zh-CN" kern="100" dirty="0" smtClean="0">
                <a:effectLst/>
                <a:latin typeface="Calibri" charset="0"/>
                <a:ea typeface="宋体" charset="-122"/>
                <a:cs typeface="Times New Roman" charset="0"/>
              </a:rPr>
              <a:t>;</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a:effectLst/>
              <a:latin typeface="Calibri" charset="0"/>
              <a:ea typeface="宋体" charset="-122"/>
              <a:cs typeface="Times New Roman" charset="0"/>
            </a:endParaRPr>
          </a:p>
        </p:txBody>
      </p:sp>
    </p:spTree>
    <p:extLst>
      <p:ext uri="{BB962C8B-B14F-4D97-AF65-F5344CB8AC3E}">
        <p14:creationId xmlns:p14="http://schemas.microsoft.com/office/powerpoint/2010/main" val="9772830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1796" y="1377339"/>
            <a:ext cx="6096000" cy="3970318"/>
          </a:xfrm>
          <a:prstGeom prst="rect">
            <a:avLst/>
          </a:prstGeom>
        </p:spPr>
        <p:txBody>
          <a:bodyPr>
            <a:spAutoFit/>
          </a:bodyPr>
          <a:lstStyle/>
          <a:p>
            <a:pPr indent="266700" algn="ctr">
              <a:spcAft>
                <a:spcPts val="0"/>
              </a:spcAft>
            </a:pPr>
            <a:r>
              <a:rPr lang="zh-CN" altLang="zh-CN" kern="100" dirty="0" smtClean="0">
                <a:effectLst/>
                <a:latin typeface="Calibri" charset="0"/>
                <a:ea typeface="宋体" charset="-122"/>
                <a:cs typeface="Times New Roman" charset="0"/>
              </a:rPr>
              <a:t>八</a:t>
            </a:r>
            <a:r>
              <a:rPr lang="en-US" altLang="zh-CN" kern="100" dirty="0" smtClean="0">
                <a:effectLst/>
                <a:latin typeface="Calibri" charset="0"/>
                <a:ea typeface="宋体" charset="-122"/>
                <a:cs typeface="Times New Roman" charset="0"/>
              </a:rPr>
              <a:t> Union [09/05/12]</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indent="266700"/>
            <a:r>
              <a:rPr lang="zh-CN" altLang="zh-CN" kern="100" dirty="0" smtClean="0">
                <a:effectLst/>
                <a:latin typeface="Calibri" charset="0"/>
                <a:ea typeface="宋体" charset="-122"/>
                <a:cs typeface="Times New Roman" charset="0"/>
              </a:rPr>
              <a:t>联合结果集（上下列数和数据类型要相同）</a:t>
            </a:r>
          </a:p>
          <a:p>
            <a:pPr indent="266700"/>
            <a:r>
              <a:rPr lang="en-US" altLang="zh-CN" kern="100" dirty="0" smtClean="0">
                <a:effectLst/>
                <a:highlight>
                  <a:srgbClr val="FFFF00"/>
                </a:highlight>
                <a:latin typeface="Calibri" charset="0"/>
                <a:ea typeface="宋体" charset="-122"/>
                <a:cs typeface="Times New Roman" charset="0"/>
              </a:rPr>
              <a:t>UNION</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Select </a:t>
            </a:r>
            <a:r>
              <a:rPr lang="en-US" altLang="zh-CN" kern="100" dirty="0" err="1" smtClean="0">
                <a:effectLst/>
                <a:latin typeface="Calibri" charset="0"/>
                <a:ea typeface="宋体" charset="-122"/>
                <a:cs typeface="Times New Roman" charset="0"/>
              </a:rPr>
              <a:t>FName</a:t>
            </a:r>
            <a:r>
              <a:rPr lang="en-US" altLang="zh-CN" kern="100" dirty="0" smtClean="0">
                <a:effectLst/>
                <a:latin typeface="Calibri" charset="0"/>
                <a:ea typeface="宋体" charset="-122"/>
                <a:cs typeface="Times New Roman" charset="0"/>
              </a:rPr>
              <a:t>, </a:t>
            </a:r>
            <a:r>
              <a:rPr lang="en-US" altLang="zh-CN" kern="100" dirty="0" err="1" smtClean="0">
                <a:effectLst/>
                <a:latin typeface="Calibri" charset="0"/>
                <a:ea typeface="宋体" charset="-122"/>
                <a:cs typeface="Times New Roman" charset="0"/>
              </a:rPr>
              <a:t>FAge</a:t>
            </a:r>
            <a:r>
              <a:rPr lang="en-US" altLang="zh-CN" kern="100" dirty="0" smtClean="0">
                <a:effectLst/>
                <a:latin typeface="Calibri" charset="0"/>
                <a:ea typeface="宋体" charset="-122"/>
                <a:cs typeface="Times New Roman" charset="0"/>
              </a:rPr>
              <a:t> from </a:t>
            </a:r>
            <a:r>
              <a:rPr lang="en-US" altLang="zh-CN" kern="100" dirty="0" err="1" smtClean="0">
                <a:effectLst/>
                <a:latin typeface="Calibri" charset="0"/>
                <a:ea typeface="宋体" charset="-122"/>
                <a:cs typeface="Times New Roman" charset="0"/>
              </a:rPr>
              <a:t>T_TempEmployee</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Union</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Select </a:t>
            </a:r>
            <a:r>
              <a:rPr lang="en-US" altLang="zh-CN" kern="100" dirty="0" err="1" smtClean="0">
                <a:effectLst/>
                <a:latin typeface="Calibri" charset="0"/>
                <a:ea typeface="宋体" charset="-122"/>
                <a:cs typeface="Times New Roman" charset="0"/>
              </a:rPr>
              <a:t>FName</a:t>
            </a:r>
            <a:r>
              <a:rPr lang="en-US" altLang="zh-CN" kern="100" dirty="0" smtClean="0">
                <a:effectLst/>
                <a:latin typeface="Calibri" charset="0"/>
                <a:ea typeface="宋体" charset="-122"/>
                <a:cs typeface="Times New Roman" charset="0"/>
              </a:rPr>
              <a:t>, </a:t>
            </a:r>
            <a:r>
              <a:rPr lang="en-US" altLang="zh-CN" kern="100" dirty="0" err="1" smtClean="0">
                <a:effectLst/>
                <a:latin typeface="Calibri" charset="0"/>
                <a:ea typeface="宋体" charset="-122"/>
                <a:cs typeface="Times New Roman" charset="0"/>
              </a:rPr>
              <a:t>FAge</a:t>
            </a:r>
            <a:r>
              <a:rPr lang="en-US" altLang="zh-CN" kern="100" dirty="0" smtClean="0">
                <a:effectLst/>
                <a:latin typeface="Calibri" charset="0"/>
                <a:ea typeface="宋体" charset="-122"/>
                <a:cs typeface="Times New Roman" charset="0"/>
              </a:rPr>
              <a:t> from </a:t>
            </a:r>
            <a:r>
              <a:rPr lang="en-US" altLang="zh-CN" kern="100" dirty="0" err="1" smtClean="0">
                <a:effectLst/>
                <a:latin typeface="Calibri" charset="0"/>
                <a:ea typeface="宋体" charset="-122"/>
                <a:cs typeface="Times New Roman" charset="0"/>
              </a:rPr>
              <a:t>T_Employee</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indent="266700"/>
            <a:r>
              <a:rPr lang="en-US" altLang="zh-CN" kern="100" dirty="0" smtClean="0">
                <a:effectLst/>
                <a:highlight>
                  <a:srgbClr val="FFFF00"/>
                </a:highlight>
                <a:latin typeface="Calibri" charset="0"/>
                <a:ea typeface="宋体" charset="-122"/>
                <a:cs typeface="Times New Roman" charset="0"/>
              </a:rPr>
              <a:t>UNION ALL</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Select </a:t>
            </a:r>
            <a:r>
              <a:rPr lang="en-US" altLang="zh-CN" kern="100" dirty="0" err="1" smtClean="0">
                <a:effectLst/>
                <a:latin typeface="Calibri" charset="0"/>
                <a:ea typeface="宋体" charset="-122"/>
                <a:cs typeface="Times New Roman" charset="0"/>
              </a:rPr>
              <a:t>FName</a:t>
            </a:r>
            <a:r>
              <a:rPr lang="en-US" altLang="zh-CN" kern="100" dirty="0" smtClean="0">
                <a:effectLst/>
                <a:latin typeface="Calibri" charset="0"/>
                <a:ea typeface="宋体" charset="-122"/>
                <a:cs typeface="Times New Roman" charset="0"/>
              </a:rPr>
              <a:t> from </a:t>
            </a:r>
            <a:r>
              <a:rPr lang="en-US" altLang="zh-CN" kern="100" dirty="0" err="1" smtClean="0">
                <a:effectLst/>
                <a:latin typeface="Calibri" charset="0"/>
                <a:ea typeface="宋体" charset="-122"/>
                <a:cs typeface="Times New Roman" charset="0"/>
              </a:rPr>
              <a:t>T_TempEmployee</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Union all</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Select </a:t>
            </a:r>
            <a:r>
              <a:rPr lang="en-US" altLang="zh-CN" kern="100" dirty="0" err="1" smtClean="0">
                <a:effectLst/>
                <a:latin typeface="Calibri" charset="0"/>
                <a:ea typeface="宋体" charset="-122"/>
                <a:cs typeface="Times New Roman" charset="0"/>
              </a:rPr>
              <a:t>FName</a:t>
            </a:r>
            <a:r>
              <a:rPr lang="en-US" altLang="zh-CN" kern="100" dirty="0" smtClean="0">
                <a:effectLst/>
                <a:latin typeface="Calibri" charset="0"/>
                <a:ea typeface="宋体" charset="-122"/>
                <a:cs typeface="Times New Roman" charset="0"/>
              </a:rPr>
              <a:t> from </a:t>
            </a:r>
            <a:r>
              <a:rPr lang="en-US" altLang="zh-CN" kern="100" dirty="0" err="1" smtClean="0">
                <a:effectLst/>
                <a:latin typeface="Calibri" charset="0"/>
                <a:ea typeface="宋体" charset="-122"/>
                <a:cs typeface="Times New Roman" charset="0"/>
              </a:rPr>
              <a:t>T_Employee</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Union</a:t>
            </a:r>
            <a:r>
              <a:rPr lang="zh-CN" altLang="zh-CN" kern="100" dirty="0" smtClean="0">
                <a:effectLst/>
                <a:latin typeface="Calibri" charset="0"/>
                <a:ea typeface="宋体" charset="-122"/>
                <a:cs typeface="Times New Roman" charset="0"/>
              </a:rPr>
              <a:t>要进行重复扫描，效率低。</a:t>
            </a:r>
            <a:endParaRPr lang="zh-CN" altLang="zh-CN" kern="100" dirty="0">
              <a:effectLst/>
              <a:latin typeface="Calibri" charset="0"/>
              <a:ea typeface="宋体" charset="-122"/>
              <a:cs typeface="Times New Roman" charset="0"/>
            </a:endParaRPr>
          </a:p>
        </p:txBody>
      </p:sp>
      <p:sp>
        <p:nvSpPr>
          <p:cNvPr id="5" name="矩形 4"/>
          <p:cNvSpPr/>
          <p:nvPr/>
        </p:nvSpPr>
        <p:spPr>
          <a:xfrm>
            <a:off x="5924204" y="1377339"/>
            <a:ext cx="6096000" cy="4247317"/>
          </a:xfrm>
          <a:prstGeom prst="rect">
            <a:avLst/>
          </a:prstGeom>
        </p:spPr>
        <p:txBody>
          <a:bodyPr>
            <a:spAutoFit/>
          </a:bodyPr>
          <a:lstStyle/>
          <a:p>
            <a:pPr indent="266700" algn="ctr">
              <a:spcAft>
                <a:spcPts val="0"/>
              </a:spcAft>
            </a:pPr>
            <a:r>
              <a:rPr lang="zh-CN" altLang="zh-CN" kern="100" dirty="0" smtClean="0">
                <a:effectLst/>
                <a:latin typeface="Calibri" charset="0"/>
                <a:ea typeface="宋体" charset="-122"/>
                <a:cs typeface="Times New Roman" charset="0"/>
              </a:rPr>
              <a:t>十二</a:t>
            </a:r>
            <a:r>
              <a:rPr lang="en-US" altLang="zh-CN" kern="100" dirty="0" smtClean="0">
                <a:effectLst/>
                <a:latin typeface="Calibri" charset="0"/>
                <a:ea typeface="宋体" charset="-122"/>
                <a:cs typeface="Times New Roman" charset="0"/>
              </a:rPr>
              <a:t> Join [10/29/12]</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marL="342900" lvl="0" indent="-342900">
              <a:buFont typeface="+mj-lt"/>
              <a:buAutoNum type="arabicParenR"/>
            </a:pPr>
            <a:r>
              <a:rPr lang="en-US" altLang="zh-CN" kern="100" dirty="0" smtClean="0">
                <a:effectLst/>
                <a:latin typeface="Calibri" charset="0"/>
                <a:ea typeface="宋体" charset="-122"/>
                <a:cs typeface="Times New Roman" charset="0"/>
              </a:rPr>
              <a:t>JOIN</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Select </a:t>
            </a:r>
            <a:r>
              <a:rPr lang="en-US" altLang="zh-CN" kern="100" dirty="0" err="1" smtClean="0">
                <a:effectLst/>
                <a:latin typeface="Calibri" charset="0"/>
                <a:ea typeface="宋体" charset="-122"/>
                <a:cs typeface="Times New Roman" charset="0"/>
              </a:rPr>
              <a:t>o.BillNo</a:t>
            </a:r>
            <a:r>
              <a:rPr lang="en-US" altLang="zh-CN" kern="100" dirty="0" smtClean="0">
                <a:effectLst/>
                <a:latin typeface="Calibri" charset="0"/>
                <a:ea typeface="宋体" charset="-122"/>
                <a:cs typeface="Times New Roman" charset="0"/>
              </a:rPr>
              <a:t>, </a:t>
            </a:r>
            <a:r>
              <a:rPr lang="en-US" altLang="zh-CN" kern="100" dirty="0" err="1" smtClean="0">
                <a:effectLst/>
                <a:latin typeface="Calibri" charset="0"/>
                <a:ea typeface="宋体" charset="-122"/>
                <a:cs typeface="Times New Roman" charset="0"/>
              </a:rPr>
              <a:t>c.Name</a:t>
            </a:r>
            <a:r>
              <a:rPr lang="en-US" altLang="zh-CN" kern="100" dirty="0" smtClean="0">
                <a:effectLst/>
                <a:latin typeface="Calibri" charset="0"/>
                <a:ea typeface="宋体" charset="-122"/>
                <a:cs typeface="Times New Roman" charset="0"/>
              </a:rPr>
              <a:t>, </a:t>
            </a:r>
            <a:r>
              <a:rPr lang="en-US" altLang="zh-CN" kern="100" dirty="0" err="1" smtClean="0">
                <a:effectLst/>
                <a:latin typeface="Calibri" charset="0"/>
                <a:ea typeface="宋体" charset="-122"/>
                <a:cs typeface="Times New Roman" charset="0"/>
              </a:rPr>
              <a:t>C.Age</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from </a:t>
            </a:r>
            <a:r>
              <a:rPr lang="en-US" altLang="zh-CN" kern="100" dirty="0" err="1" smtClean="0">
                <a:effectLst/>
                <a:latin typeface="Calibri" charset="0"/>
                <a:ea typeface="宋体" charset="-122"/>
                <a:cs typeface="Times New Roman" charset="0"/>
              </a:rPr>
              <a:t>T_Orders</a:t>
            </a:r>
            <a:r>
              <a:rPr lang="en-US" altLang="zh-CN" kern="100" dirty="0" smtClean="0">
                <a:effectLst/>
                <a:latin typeface="Calibri" charset="0"/>
                <a:ea typeface="宋体" charset="-122"/>
                <a:cs typeface="Times New Roman" charset="0"/>
              </a:rPr>
              <a:t> as o </a:t>
            </a:r>
            <a:r>
              <a:rPr lang="en-US" altLang="zh-CN" kern="100" dirty="0" smtClean="0">
                <a:effectLst/>
                <a:highlight>
                  <a:srgbClr val="FFFF00"/>
                </a:highlight>
                <a:latin typeface="Calibri" charset="0"/>
                <a:ea typeface="宋体" charset="-122"/>
                <a:cs typeface="Times New Roman" charset="0"/>
              </a:rPr>
              <a:t>join </a:t>
            </a:r>
            <a:r>
              <a:rPr lang="en-US" altLang="zh-CN" kern="100" dirty="0" err="1" smtClean="0">
                <a:effectLst/>
                <a:highlight>
                  <a:srgbClr val="FFFF00"/>
                </a:highlight>
                <a:latin typeface="Calibri" charset="0"/>
                <a:ea typeface="宋体" charset="-122"/>
                <a:cs typeface="Times New Roman" charset="0"/>
              </a:rPr>
              <a:t>T_Custuomers</a:t>
            </a:r>
            <a:r>
              <a:rPr lang="en-US" altLang="zh-CN" kern="100" dirty="0" smtClean="0">
                <a:effectLst/>
                <a:highlight>
                  <a:srgbClr val="FFFF00"/>
                </a:highlight>
                <a:latin typeface="Calibri" charset="0"/>
                <a:ea typeface="宋体" charset="-122"/>
                <a:cs typeface="Times New Roman" charset="0"/>
              </a:rPr>
              <a:t> as c on</a:t>
            </a:r>
            <a:r>
              <a:rPr lang="en-US" altLang="zh-CN" kern="100" dirty="0" smtClean="0">
                <a:effectLst/>
                <a:latin typeface="Calibri" charset="0"/>
                <a:ea typeface="宋体" charset="-122"/>
                <a:cs typeface="Times New Roman" charset="0"/>
              </a:rPr>
              <a:t> </a:t>
            </a:r>
            <a:r>
              <a:rPr lang="en-US" altLang="zh-CN" kern="100" dirty="0" err="1" smtClean="0">
                <a:effectLst/>
                <a:latin typeface="Calibri" charset="0"/>
                <a:ea typeface="宋体" charset="-122"/>
                <a:cs typeface="Times New Roman" charset="0"/>
              </a:rPr>
              <a:t>o.CustomerId</a:t>
            </a:r>
            <a:r>
              <a:rPr lang="en-US" altLang="zh-CN" kern="100" dirty="0" smtClean="0">
                <a:effectLst/>
                <a:latin typeface="Calibri" charset="0"/>
                <a:ea typeface="宋体" charset="-122"/>
                <a:cs typeface="Times New Roman" charset="0"/>
              </a:rPr>
              <a:t> = </a:t>
            </a:r>
            <a:r>
              <a:rPr lang="en-US" altLang="zh-CN" kern="100" dirty="0" err="1" smtClean="0">
                <a:effectLst/>
                <a:latin typeface="Calibri" charset="0"/>
                <a:ea typeface="宋体" charset="-122"/>
                <a:cs typeface="Times New Roman" charset="0"/>
              </a:rPr>
              <a:t>c.Id</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Select </a:t>
            </a:r>
            <a:r>
              <a:rPr lang="en-US" altLang="zh-CN" kern="100" dirty="0" err="1" smtClean="0">
                <a:effectLst/>
                <a:latin typeface="Calibri" charset="0"/>
                <a:ea typeface="宋体" charset="-122"/>
                <a:cs typeface="Times New Roman" charset="0"/>
              </a:rPr>
              <a:t>o.BillNo</a:t>
            </a:r>
            <a:r>
              <a:rPr lang="en-US" altLang="zh-CN" kern="100" dirty="0" smtClean="0">
                <a:effectLst/>
                <a:latin typeface="Calibri" charset="0"/>
                <a:ea typeface="宋体" charset="-122"/>
                <a:cs typeface="Times New Roman" charset="0"/>
              </a:rPr>
              <a:t>, </a:t>
            </a:r>
            <a:r>
              <a:rPr lang="en-US" altLang="zh-CN" kern="100" dirty="0" err="1" smtClean="0">
                <a:effectLst/>
                <a:latin typeface="Calibri" charset="0"/>
                <a:ea typeface="宋体" charset="-122"/>
                <a:cs typeface="Times New Roman" charset="0"/>
              </a:rPr>
              <a:t>c.Name</a:t>
            </a:r>
            <a:r>
              <a:rPr lang="en-US" altLang="zh-CN" kern="100" dirty="0" smtClean="0">
                <a:effectLst/>
                <a:latin typeface="Calibri" charset="0"/>
                <a:ea typeface="宋体" charset="-122"/>
                <a:cs typeface="Times New Roman" charset="0"/>
              </a:rPr>
              <a:t>, </a:t>
            </a:r>
            <a:r>
              <a:rPr lang="en-US" altLang="zh-CN" kern="100" dirty="0" err="1" smtClean="0">
                <a:effectLst/>
                <a:latin typeface="Calibri" charset="0"/>
                <a:ea typeface="宋体" charset="-122"/>
                <a:cs typeface="Times New Roman" charset="0"/>
              </a:rPr>
              <a:t>C.Age</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from </a:t>
            </a:r>
            <a:r>
              <a:rPr lang="en-US" altLang="zh-CN" kern="100" dirty="0" err="1" smtClean="0">
                <a:effectLst/>
                <a:latin typeface="Calibri" charset="0"/>
                <a:ea typeface="宋体" charset="-122"/>
                <a:cs typeface="Times New Roman" charset="0"/>
              </a:rPr>
              <a:t>T_Orders</a:t>
            </a:r>
            <a:r>
              <a:rPr lang="en-US" altLang="zh-CN" kern="100" dirty="0" smtClean="0">
                <a:effectLst/>
                <a:latin typeface="Calibri" charset="0"/>
                <a:ea typeface="宋体" charset="-122"/>
                <a:cs typeface="Times New Roman" charset="0"/>
              </a:rPr>
              <a:t> as o </a:t>
            </a:r>
            <a:r>
              <a:rPr lang="en-US" altLang="zh-CN" kern="100" dirty="0" smtClean="0">
                <a:effectLst/>
                <a:highlight>
                  <a:srgbClr val="FFFF00"/>
                </a:highlight>
                <a:latin typeface="Calibri" charset="0"/>
                <a:ea typeface="宋体" charset="-122"/>
                <a:cs typeface="Times New Roman" charset="0"/>
              </a:rPr>
              <a:t>join </a:t>
            </a:r>
            <a:r>
              <a:rPr lang="en-US" altLang="zh-CN" kern="100" dirty="0" err="1" smtClean="0">
                <a:effectLst/>
                <a:highlight>
                  <a:srgbClr val="FFFF00"/>
                </a:highlight>
                <a:latin typeface="Calibri" charset="0"/>
                <a:ea typeface="宋体" charset="-122"/>
                <a:cs typeface="Times New Roman" charset="0"/>
              </a:rPr>
              <a:t>T_Custuomers</a:t>
            </a:r>
            <a:r>
              <a:rPr lang="en-US" altLang="zh-CN" kern="100" dirty="0" smtClean="0">
                <a:effectLst/>
                <a:highlight>
                  <a:srgbClr val="FFFF00"/>
                </a:highlight>
                <a:latin typeface="Calibri" charset="0"/>
                <a:ea typeface="宋体" charset="-122"/>
                <a:cs typeface="Times New Roman" charset="0"/>
              </a:rPr>
              <a:t> as c on</a:t>
            </a:r>
            <a:r>
              <a:rPr lang="en-US" altLang="zh-CN" kern="100" dirty="0" smtClean="0">
                <a:effectLst/>
                <a:latin typeface="Calibri" charset="0"/>
                <a:ea typeface="宋体" charset="-122"/>
                <a:cs typeface="Times New Roman" charset="0"/>
              </a:rPr>
              <a:t> </a:t>
            </a:r>
            <a:r>
              <a:rPr lang="en-US" altLang="zh-CN" kern="100" dirty="0" err="1" smtClean="0">
                <a:effectLst/>
                <a:latin typeface="Calibri" charset="0"/>
                <a:ea typeface="宋体" charset="-122"/>
                <a:cs typeface="Times New Roman" charset="0"/>
              </a:rPr>
              <a:t>o.CustomerId</a:t>
            </a:r>
            <a:r>
              <a:rPr lang="en-US" altLang="zh-CN" kern="100" dirty="0" smtClean="0">
                <a:effectLst/>
                <a:latin typeface="Calibri" charset="0"/>
                <a:ea typeface="宋体" charset="-122"/>
                <a:cs typeface="Times New Roman" charset="0"/>
              </a:rPr>
              <a:t> = </a:t>
            </a:r>
            <a:r>
              <a:rPr lang="en-US" altLang="zh-CN" kern="100" dirty="0" err="1" smtClean="0">
                <a:effectLst/>
                <a:latin typeface="Calibri" charset="0"/>
                <a:ea typeface="宋体" charset="-122"/>
                <a:cs typeface="Times New Roman" charset="0"/>
              </a:rPr>
              <a:t>c.Id</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where </a:t>
            </a:r>
            <a:r>
              <a:rPr lang="en-US" altLang="zh-CN" kern="100" dirty="0" err="1" smtClean="0">
                <a:effectLst/>
                <a:latin typeface="Calibri" charset="0"/>
                <a:ea typeface="宋体" charset="-122"/>
                <a:cs typeface="Times New Roman" charset="0"/>
              </a:rPr>
              <a:t>c.Age</a:t>
            </a:r>
            <a:r>
              <a:rPr lang="en-US" altLang="zh-CN" kern="100" dirty="0" smtClean="0">
                <a:effectLst/>
                <a:latin typeface="Calibri" charset="0"/>
                <a:ea typeface="宋体" charset="-122"/>
                <a:cs typeface="Times New Roman" charset="0"/>
              </a:rPr>
              <a:t> &gt; (select </a:t>
            </a:r>
            <a:r>
              <a:rPr lang="en-US" altLang="zh-CN" kern="100" dirty="0" err="1" smtClean="0">
                <a:effectLst/>
                <a:latin typeface="Calibri" charset="0"/>
                <a:ea typeface="宋体" charset="-122"/>
                <a:cs typeface="Times New Roman" charset="0"/>
              </a:rPr>
              <a:t>avg</a:t>
            </a:r>
            <a:r>
              <a:rPr lang="en-US" altLang="zh-CN" kern="100" dirty="0" smtClean="0">
                <a:effectLst/>
                <a:latin typeface="Calibri" charset="0"/>
                <a:ea typeface="宋体" charset="-122"/>
                <a:cs typeface="Times New Roman" charset="0"/>
              </a:rPr>
              <a:t>(Age) from </a:t>
            </a:r>
            <a:r>
              <a:rPr lang="en-US" altLang="zh-CN" kern="100" dirty="0" err="1" smtClean="0">
                <a:effectLst/>
                <a:latin typeface="Calibri" charset="0"/>
                <a:ea typeface="宋体" charset="-122"/>
                <a:cs typeface="Times New Roman" charset="0"/>
              </a:rPr>
              <a:t>T_Customers</a:t>
            </a:r>
            <a:r>
              <a:rPr lang="en-US" altLang="zh-CN" kern="100" dirty="0" smtClean="0">
                <a:effectLst/>
                <a:latin typeface="Calibri" charset="0"/>
                <a:ea typeface="宋体" charset="-122"/>
                <a:cs typeface="Times New Roman" charset="0"/>
              </a:rPr>
              <a:t>)</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indent="266700"/>
            <a:r>
              <a:rPr lang="en-US" altLang="zh-CN" kern="100" dirty="0" smtClean="0">
                <a:effectLst/>
                <a:latin typeface="Calibri" charset="0"/>
                <a:ea typeface="宋体" charset="-122"/>
                <a:cs typeface="Times New Roman" charset="0"/>
              </a:rPr>
              <a:t> </a:t>
            </a:r>
            <a:endParaRPr lang="zh-CN" altLang="zh-CN" kern="100" dirty="0" smtClean="0">
              <a:effectLst/>
              <a:latin typeface="Calibri" charset="0"/>
              <a:ea typeface="宋体" charset="-122"/>
              <a:cs typeface="Times New Roman" charset="0"/>
            </a:endParaRPr>
          </a:p>
          <a:p>
            <a:pPr marL="342900" lvl="0" indent="-342900">
              <a:buFont typeface="+mj-lt"/>
              <a:buAutoNum type="arabicParenR"/>
            </a:pPr>
            <a:r>
              <a:rPr lang="zh-CN" altLang="zh-CN" kern="100" dirty="0" smtClean="0">
                <a:effectLst/>
                <a:latin typeface="Calibri" charset="0"/>
                <a:ea typeface="宋体" charset="-122"/>
                <a:cs typeface="Times New Roman" charset="0"/>
              </a:rPr>
              <a:t>子查询</a:t>
            </a:r>
            <a:endParaRPr lang="zh-CN" altLang="zh-CN" kern="100" dirty="0">
              <a:effectLst/>
              <a:latin typeface="Calibri" charset="0"/>
              <a:ea typeface="宋体" charset="-122"/>
              <a:cs typeface="Times New Roman" charset="0"/>
            </a:endParaRPr>
          </a:p>
        </p:txBody>
      </p:sp>
    </p:spTree>
    <p:extLst>
      <p:ext uri="{BB962C8B-B14F-4D97-AF65-F5344CB8AC3E}">
        <p14:creationId xmlns:p14="http://schemas.microsoft.com/office/powerpoint/2010/main" val="2039036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63535" y="591275"/>
            <a:ext cx="10274530" cy="5262979"/>
          </a:xfrm>
          <a:prstGeom prst="rect">
            <a:avLst/>
          </a:prstGeom>
        </p:spPr>
        <p:txBody>
          <a:bodyPr wrap="square">
            <a:spAutoFit/>
          </a:bodyPr>
          <a:lstStyle/>
          <a:p>
            <a:pPr indent="266700" algn="ctr">
              <a:spcAft>
                <a:spcPts val="0"/>
              </a:spcAft>
            </a:pPr>
            <a:r>
              <a:rPr lang="zh-CN" altLang="zh-CN" sz="1200" kern="100" dirty="0" smtClean="0">
                <a:effectLst/>
                <a:latin typeface="Calibri" charset="0"/>
                <a:ea typeface="宋体" charset="-122"/>
                <a:cs typeface="Times New Roman" charset="0"/>
              </a:rPr>
              <a:t>九 数据库函数</a:t>
            </a:r>
            <a:r>
              <a:rPr lang="en-US" altLang="zh-CN" sz="1200" kern="100" dirty="0" smtClean="0">
                <a:effectLst/>
                <a:latin typeface="Calibri" charset="0"/>
                <a:ea typeface="宋体" charset="-122"/>
                <a:cs typeface="Times New Roman" charset="0"/>
              </a:rPr>
              <a:t> [09/06/12]</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endParaRPr lang="zh-CN" altLang="zh-CN" sz="1200" kern="100" dirty="0" smtClean="0">
              <a:effectLst/>
              <a:latin typeface="Calibri" charset="0"/>
              <a:ea typeface="宋体" charset="-122"/>
              <a:cs typeface="Times New Roman" charset="0"/>
            </a:endParaRPr>
          </a:p>
          <a:p>
            <a:pPr marL="342900" lvl="0" indent="-342900">
              <a:buFont typeface="+mj-lt"/>
              <a:buAutoNum type="arabicParenR"/>
            </a:pPr>
            <a:r>
              <a:rPr lang="zh-CN" altLang="zh-CN" sz="1200" kern="100" dirty="0" smtClean="0">
                <a:effectLst/>
                <a:latin typeface="Calibri" charset="0"/>
                <a:ea typeface="宋体" charset="-122"/>
                <a:cs typeface="Times New Roman" charset="0"/>
              </a:rPr>
              <a:t>数字函数</a:t>
            </a:r>
          </a:p>
          <a:p>
            <a:pPr marL="228600" indent="266700"/>
            <a:r>
              <a:rPr lang="en-US" altLang="zh-CN" sz="1200" kern="100" dirty="0" smtClean="0">
                <a:effectLst/>
                <a:latin typeface="Calibri" charset="0"/>
                <a:ea typeface="宋体" charset="-122"/>
                <a:cs typeface="Times New Roman" charset="0"/>
              </a:rPr>
              <a:t>*ABS()</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*CEILING()</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*FLOOR()</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*ROUND()</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 </a:t>
            </a:r>
            <a:endParaRPr lang="zh-CN" altLang="zh-CN" sz="1200" kern="100" dirty="0" smtClean="0">
              <a:effectLst/>
              <a:latin typeface="Calibri" charset="0"/>
              <a:ea typeface="宋体" charset="-122"/>
              <a:cs typeface="Times New Roman" charset="0"/>
            </a:endParaRPr>
          </a:p>
          <a:p>
            <a:pPr marL="342900" lvl="0" indent="-342900">
              <a:buFont typeface="+mj-lt"/>
              <a:buAutoNum type="arabicParenR"/>
            </a:pPr>
            <a:r>
              <a:rPr lang="zh-CN" altLang="zh-CN" sz="1200" kern="100" dirty="0" smtClean="0">
                <a:effectLst/>
                <a:latin typeface="Calibri" charset="0"/>
                <a:ea typeface="宋体" charset="-122"/>
                <a:cs typeface="Times New Roman" charset="0"/>
              </a:rPr>
              <a:t>字符串函数</a:t>
            </a:r>
          </a:p>
          <a:p>
            <a:pPr marL="228600" indent="266700"/>
            <a:r>
              <a:rPr lang="en-US" altLang="zh-CN" sz="1200" kern="100" dirty="0" smtClean="0">
                <a:effectLst/>
                <a:latin typeface="Calibri" charset="0"/>
                <a:ea typeface="宋体" charset="-122"/>
                <a:cs typeface="Times New Roman" charset="0"/>
              </a:rPr>
              <a:t>*LEN()</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*LOWER(), UPPER()</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*LTRIM(), RTRIM()</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*SUBSTRING(string, </a:t>
            </a:r>
            <a:r>
              <a:rPr lang="en-US" altLang="zh-CN" sz="1200" kern="100" dirty="0" err="1" smtClean="0">
                <a:effectLst/>
                <a:latin typeface="Calibri" charset="0"/>
                <a:ea typeface="宋体" charset="-122"/>
                <a:cs typeface="Times New Roman" charset="0"/>
              </a:rPr>
              <a:t>start_position</a:t>
            </a:r>
            <a:r>
              <a:rPr lang="en-US" altLang="zh-CN" sz="1200" kern="100" dirty="0" smtClean="0">
                <a:effectLst/>
                <a:latin typeface="Calibri" charset="0"/>
                <a:ea typeface="宋体" charset="-122"/>
                <a:cs typeface="Times New Roman" charset="0"/>
              </a:rPr>
              <a:t>, </a:t>
            </a:r>
            <a:r>
              <a:rPr lang="en-US" altLang="zh-CN" sz="1200" kern="100" dirty="0" err="1" smtClean="0">
                <a:effectLst/>
                <a:latin typeface="Calibri" charset="0"/>
                <a:ea typeface="宋体" charset="-122"/>
                <a:cs typeface="Times New Roman" charset="0"/>
              </a:rPr>
              <a:t>len</a:t>
            </a:r>
            <a:r>
              <a:rPr lang="en-US" altLang="zh-CN" sz="1200" kern="100" dirty="0" smtClean="0">
                <a:effectLst/>
                <a:latin typeface="Calibri" charset="0"/>
                <a:ea typeface="宋体" charset="-122"/>
                <a:cs typeface="Times New Roman" charset="0"/>
              </a:rPr>
              <a:t>)</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 </a:t>
            </a:r>
            <a:endParaRPr lang="zh-CN" altLang="zh-CN" sz="1200" kern="100" dirty="0" smtClean="0">
              <a:effectLst/>
              <a:latin typeface="Calibri" charset="0"/>
              <a:ea typeface="宋体" charset="-122"/>
              <a:cs typeface="Times New Roman" charset="0"/>
            </a:endParaRPr>
          </a:p>
          <a:p>
            <a:pPr marL="342900" lvl="0" indent="-342900">
              <a:buFont typeface="+mj-lt"/>
              <a:buAutoNum type="arabicParenR"/>
            </a:pPr>
            <a:r>
              <a:rPr lang="zh-CN" altLang="zh-CN" sz="1200" kern="100" dirty="0" smtClean="0">
                <a:effectLst/>
                <a:latin typeface="Calibri" charset="0"/>
                <a:ea typeface="宋体" charset="-122"/>
                <a:cs typeface="Times New Roman" charset="0"/>
              </a:rPr>
              <a:t>日期函数</a:t>
            </a:r>
          </a:p>
          <a:p>
            <a:pPr marL="228600" indent="266700"/>
            <a:r>
              <a:rPr lang="en-US" altLang="zh-CN" sz="1200" kern="100" dirty="0" smtClean="0">
                <a:effectLst/>
                <a:latin typeface="Calibri" charset="0"/>
                <a:ea typeface="宋体" charset="-122"/>
                <a:cs typeface="Times New Roman" charset="0"/>
              </a:rPr>
              <a:t>*GETDATE()</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*DATEADD(</a:t>
            </a:r>
            <a:r>
              <a:rPr lang="en-US" altLang="zh-CN" sz="1200" kern="100" dirty="0" err="1" smtClean="0">
                <a:effectLst/>
                <a:latin typeface="Calibri" charset="0"/>
                <a:ea typeface="宋体" charset="-122"/>
                <a:cs typeface="Times New Roman" charset="0"/>
              </a:rPr>
              <a:t>datepart</a:t>
            </a:r>
            <a:r>
              <a:rPr lang="en-US" altLang="zh-CN" sz="1200" kern="100" dirty="0" smtClean="0">
                <a:effectLst/>
                <a:latin typeface="Calibri" charset="0"/>
                <a:ea typeface="宋体" charset="-122"/>
                <a:cs typeface="Times New Roman" charset="0"/>
              </a:rPr>
              <a:t>, number, data)</a:t>
            </a:r>
            <a:r>
              <a:rPr lang="zh-CN" altLang="zh-CN" sz="1200" kern="100" dirty="0" smtClean="0">
                <a:effectLst/>
                <a:latin typeface="Calibri" charset="0"/>
                <a:ea typeface="宋体" charset="-122"/>
                <a:cs typeface="Times New Roman" charset="0"/>
              </a:rPr>
              <a:t>：将日期增加特定时间类型（年、月。。。）的数目长度</a:t>
            </a:r>
          </a:p>
          <a:p>
            <a:pPr marL="228600" indent="266700"/>
            <a:r>
              <a:rPr lang="en-US" altLang="zh-CN" sz="1200" kern="100" dirty="0" smtClean="0">
                <a:effectLst/>
                <a:latin typeface="Calibri" charset="0"/>
                <a:ea typeface="宋体" charset="-122"/>
                <a:cs typeface="Times New Roman" charset="0"/>
              </a:rPr>
              <a:t>*DATEDIFF(</a:t>
            </a:r>
            <a:r>
              <a:rPr lang="en-US" altLang="zh-CN" sz="1200" kern="100" dirty="0" err="1" smtClean="0">
                <a:effectLst/>
                <a:latin typeface="Calibri" charset="0"/>
                <a:ea typeface="宋体" charset="-122"/>
                <a:cs typeface="Times New Roman" charset="0"/>
              </a:rPr>
              <a:t>datepart</a:t>
            </a:r>
            <a:r>
              <a:rPr lang="en-US" altLang="zh-CN" sz="1200" kern="100" dirty="0" smtClean="0">
                <a:effectLst/>
                <a:latin typeface="Calibri" charset="0"/>
                <a:ea typeface="宋体" charset="-122"/>
                <a:cs typeface="Times New Roman" charset="0"/>
              </a:rPr>
              <a:t>, </a:t>
            </a:r>
            <a:r>
              <a:rPr lang="en-US" altLang="zh-CN" sz="1200" kern="100" dirty="0" err="1" smtClean="0">
                <a:effectLst/>
                <a:latin typeface="Calibri" charset="0"/>
                <a:ea typeface="宋体" charset="-122"/>
                <a:cs typeface="Times New Roman" charset="0"/>
              </a:rPr>
              <a:t>startdate</a:t>
            </a:r>
            <a:r>
              <a:rPr lang="en-US" altLang="zh-CN" sz="1200" kern="100" dirty="0" smtClean="0">
                <a:effectLst/>
                <a:latin typeface="Calibri" charset="0"/>
                <a:ea typeface="宋体" charset="-122"/>
                <a:cs typeface="Times New Roman" charset="0"/>
              </a:rPr>
              <a:t>, </a:t>
            </a:r>
            <a:r>
              <a:rPr lang="en-US" altLang="zh-CN" sz="1200" kern="100" dirty="0" err="1" smtClean="0">
                <a:effectLst/>
                <a:latin typeface="Calibri" charset="0"/>
                <a:ea typeface="宋体" charset="-122"/>
                <a:cs typeface="Times New Roman" charset="0"/>
              </a:rPr>
              <a:t>enddate</a:t>
            </a:r>
            <a:r>
              <a:rPr lang="en-US" altLang="zh-CN" sz="1200" kern="100" dirty="0" smtClean="0">
                <a:effectLst/>
                <a:latin typeface="Calibri" charset="0"/>
                <a:ea typeface="宋体" charset="-122"/>
                <a:cs typeface="Times New Roman" charset="0"/>
              </a:rPr>
              <a:t>):</a:t>
            </a:r>
            <a:r>
              <a:rPr lang="zh-CN" altLang="zh-CN" sz="1200" kern="100" dirty="0" smtClean="0">
                <a:effectLst/>
                <a:latin typeface="Calibri" charset="0"/>
                <a:ea typeface="宋体" charset="-122"/>
                <a:cs typeface="Times New Roman" charset="0"/>
              </a:rPr>
              <a:t>计算两个日期之间的差额</a:t>
            </a:r>
          </a:p>
          <a:p>
            <a:pPr marL="228600" indent="266700"/>
            <a:r>
              <a:rPr lang="en-US" altLang="zh-CN" sz="1200" kern="100" dirty="0" smtClean="0">
                <a:effectLst/>
                <a:latin typeface="Calibri" charset="0"/>
                <a:ea typeface="宋体" charset="-122"/>
                <a:cs typeface="Times New Roman" charset="0"/>
              </a:rPr>
              <a:t>*DATEPART(</a:t>
            </a:r>
            <a:r>
              <a:rPr lang="en-US" altLang="zh-CN" sz="1200" kern="100" dirty="0" err="1" smtClean="0">
                <a:effectLst/>
                <a:latin typeface="Calibri" charset="0"/>
                <a:ea typeface="宋体" charset="-122"/>
                <a:cs typeface="Times New Roman" charset="0"/>
              </a:rPr>
              <a:t>datepart</a:t>
            </a:r>
            <a:r>
              <a:rPr lang="en-US" altLang="zh-CN" sz="1200" kern="100" dirty="0" smtClean="0">
                <a:effectLst/>
                <a:latin typeface="Calibri" charset="0"/>
                <a:ea typeface="宋体" charset="-122"/>
                <a:cs typeface="Times New Roman" charset="0"/>
              </a:rPr>
              <a:t>, date)</a:t>
            </a:r>
            <a:r>
              <a:rPr lang="zh-CN" altLang="zh-CN" sz="1200" kern="100" dirty="0" smtClean="0">
                <a:effectLst/>
                <a:latin typeface="Calibri" charset="0"/>
                <a:ea typeface="宋体" charset="-122"/>
                <a:cs typeface="Times New Roman" charset="0"/>
              </a:rPr>
              <a:t>：抽取日期的特定部分</a:t>
            </a:r>
          </a:p>
          <a:p>
            <a:pPr marL="228600" indent="266700"/>
            <a:r>
              <a:rPr lang="en-US" altLang="zh-CN" sz="1200" kern="100" dirty="0" smtClean="0">
                <a:effectLst/>
                <a:highlight>
                  <a:srgbClr val="FFFF00"/>
                </a:highlight>
                <a:latin typeface="Calibri" charset="0"/>
                <a:ea typeface="宋体" charset="-122"/>
                <a:cs typeface="Times New Roman" charset="0"/>
              </a:rPr>
              <a:t>Select </a:t>
            </a:r>
            <a:r>
              <a:rPr lang="en-US" altLang="zh-CN" sz="1200" kern="100" dirty="0" err="1" smtClean="0">
                <a:effectLst/>
                <a:highlight>
                  <a:srgbClr val="FFFF00"/>
                </a:highlight>
                <a:latin typeface="Calibri" charset="0"/>
                <a:ea typeface="宋体" charset="-122"/>
                <a:cs typeface="Times New Roman" charset="0"/>
              </a:rPr>
              <a:t>DatePart</a:t>
            </a:r>
            <a:r>
              <a:rPr lang="en-US" altLang="zh-CN" sz="1200" kern="100" dirty="0" smtClean="0">
                <a:effectLst/>
                <a:highlight>
                  <a:srgbClr val="FFFF00"/>
                </a:highlight>
                <a:latin typeface="Calibri" charset="0"/>
                <a:ea typeface="宋体" charset="-122"/>
                <a:cs typeface="Times New Roman" charset="0"/>
              </a:rPr>
              <a:t>(year, </a:t>
            </a:r>
            <a:r>
              <a:rPr lang="en-US" altLang="zh-CN" sz="1200" kern="100" dirty="0" err="1" smtClean="0">
                <a:effectLst/>
                <a:highlight>
                  <a:srgbClr val="FFFF00"/>
                </a:highlight>
                <a:latin typeface="Calibri" charset="0"/>
                <a:ea typeface="宋体" charset="-122"/>
                <a:cs typeface="Times New Roman" charset="0"/>
              </a:rPr>
              <a:t>FIndate</a:t>
            </a:r>
            <a:r>
              <a:rPr lang="en-US" altLang="zh-CN" sz="1200" kern="100" dirty="0" smtClean="0">
                <a:effectLst/>
                <a:highlight>
                  <a:srgbClr val="FFFF00"/>
                </a:highlight>
                <a:latin typeface="Calibri" charset="0"/>
                <a:ea typeface="宋体" charset="-122"/>
                <a:cs typeface="Times New Roman" charset="0"/>
              </a:rPr>
              <a:t>), count(*)</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highlight>
                  <a:srgbClr val="FFFF00"/>
                </a:highlight>
                <a:latin typeface="Calibri" charset="0"/>
                <a:ea typeface="宋体" charset="-122"/>
                <a:cs typeface="Times New Roman" charset="0"/>
              </a:rPr>
              <a:t>from </a:t>
            </a:r>
            <a:r>
              <a:rPr lang="en-US" altLang="zh-CN" sz="1200" kern="100" dirty="0" err="1" smtClean="0">
                <a:effectLst/>
                <a:highlight>
                  <a:srgbClr val="FFFF00"/>
                </a:highlight>
                <a:latin typeface="Calibri" charset="0"/>
                <a:ea typeface="宋体" charset="-122"/>
                <a:cs typeface="Times New Roman" charset="0"/>
              </a:rPr>
              <a:t>T_Employee</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highlight>
                  <a:srgbClr val="FFFF00"/>
                </a:highlight>
                <a:latin typeface="Calibri" charset="0"/>
                <a:ea typeface="宋体" charset="-122"/>
                <a:cs typeface="Times New Roman" charset="0"/>
              </a:rPr>
              <a:t>Group by </a:t>
            </a:r>
            <a:r>
              <a:rPr lang="en-US" altLang="zh-CN" sz="1200" kern="100" dirty="0" err="1" smtClean="0">
                <a:effectLst/>
                <a:highlight>
                  <a:srgbClr val="FFFF00"/>
                </a:highlight>
                <a:latin typeface="Calibri" charset="0"/>
                <a:ea typeface="宋体" charset="-122"/>
                <a:cs typeface="Times New Roman" charset="0"/>
              </a:rPr>
              <a:t>DatePart</a:t>
            </a:r>
            <a:r>
              <a:rPr lang="en-US" altLang="zh-CN" sz="1200" kern="100" dirty="0" smtClean="0">
                <a:effectLst/>
                <a:highlight>
                  <a:srgbClr val="FFFF00"/>
                </a:highlight>
                <a:latin typeface="Calibri" charset="0"/>
                <a:ea typeface="宋体" charset="-122"/>
                <a:cs typeface="Times New Roman" charset="0"/>
              </a:rPr>
              <a:t>(year, </a:t>
            </a:r>
            <a:r>
              <a:rPr lang="en-US" altLang="zh-CN" sz="1200" kern="100" dirty="0" err="1" smtClean="0">
                <a:effectLst/>
                <a:highlight>
                  <a:srgbClr val="FFFF00"/>
                </a:highlight>
                <a:latin typeface="Calibri" charset="0"/>
                <a:ea typeface="宋体" charset="-122"/>
                <a:cs typeface="Times New Roman" charset="0"/>
              </a:rPr>
              <a:t>FIndate</a:t>
            </a:r>
            <a:r>
              <a:rPr lang="en-US" altLang="zh-CN" sz="1200" kern="100" dirty="0" smtClean="0">
                <a:effectLst/>
                <a:highlight>
                  <a:srgbClr val="FFFF00"/>
                </a:highlight>
                <a:latin typeface="Calibri" charset="0"/>
                <a:ea typeface="宋体" charset="-122"/>
                <a:cs typeface="Times New Roman" charset="0"/>
              </a:rPr>
              <a:t>)</a:t>
            </a:r>
            <a:endParaRPr lang="zh-CN" altLang="zh-CN" sz="1200" kern="100" dirty="0" smtClean="0">
              <a:effectLst/>
              <a:latin typeface="Calibri" charset="0"/>
              <a:ea typeface="宋体" charset="-122"/>
              <a:cs typeface="Times New Roman" charset="0"/>
            </a:endParaRPr>
          </a:p>
          <a:p>
            <a:pPr marL="342900" lvl="0" indent="-342900">
              <a:buFont typeface="+mj-lt"/>
              <a:buAutoNum type="arabicParenR"/>
            </a:pPr>
            <a:r>
              <a:rPr lang="zh-CN" altLang="zh-CN" sz="1200" kern="100" dirty="0" smtClean="0">
                <a:effectLst/>
                <a:latin typeface="Calibri" charset="0"/>
                <a:ea typeface="宋体" charset="-122"/>
                <a:cs typeface="Times New Roman" charset="0"/>
              </a:rPr>
              <a:t>类型转换函数</a:t>
            </a:r>
          </a:p>
          <a:p>
            <a:pPr marL="228600" indent="266700"/>
            <a:r>
              <a:rPr lang="en-US" altLang="zh-CN" sz="1200" kern="100" dirty="0" smtClean="0">
                <a:effectLst/>
                <a:latin typeface="Calibri" charset="0"/>
                <a:ea typeface="宋体" charset="-122"/>
                <a:cs typeface="Times New Roman" charset="0"/>
              </a:rPr>
              <a:t>*CAST(expression AS </a:t>
            </a:r>
            <a:r>
              <a:rPr lang="en-US" altLang="zh-CN" sz="1200" kern="100" dirty="0" err="1" smtClean="0">
                <a:effectLst/>
                <a:latin typeface="Calibri" charset="0"/>
                <a:ea typeface="宋体" charset="-122"/>
                <a:cs typeface="Times New Roman" charset="0"/>
              </a:rPr>
              <a:t>data_type</a:t>
            </a:r>
            <a:r>
              <a:rPr lang="en-US" altLang="zh-CN" sz="1200" kern="100" dirty="0" smtClean="0">
                <a:effectLst/>
                <a:latin typeface="Calibri" charset="0"/>
                <a:ea typeface="宋体" charset="-122"/>
                <a:cs typeface="Times New Roman" charset="0"/>
              </a:rPr>
              <a:t>)</a:t>
            </a:r>
            <a:endParaRPr lang="zh-CN" altLang="zh-CN" sz="1200" kern="100" dirty="0" smtClean="0">
              <a:effectLst/>
              <a:latin typeface="Calibri" charset="0"/>
              <a:ea typeface="宋体" charset="-122"/>
              <a:cs typeface="Times New Roman" charset="0"/>
            </a:endParaRPr>
          </a:p>
          <a:p>
            <a:pPr marL="228600" indent="266700"/>
            <a:r>
              <a:rPr lang="en-US" altLang="zh-CN" sz="1200" kern="100" dirty="0" smtClean="0">
                <a:effectLst/>
                <a:latin typeface="Calibri" charset="0"/>
                <a:ea typeface="宋体" charset="-122"/>
                <a:cs typeface="Times New Roman" charset="0"/>
              </a:rPr>
              <a:t>*CONVERT(</a:t>
            </a:r>
            <a:r>
              <a:rPr lang="en-US" altLang="zh-CN" sz="1200" kern="100" dirty="0" err="1" smtClean="0">
                <a:effectLst/>
                <a:latin typeface="Calibri" charset="0"/>
                <a:ea typeface="宋体" charset="-122"/>
                <a:cs typeface="Times New Roman" charset="0"/>
              </a:rPr>
              <a:t>data_type</a:t>
            </a:r>
            <a:r>
              <a:rPr lang="en-US" altLang="zh-CN" sz="1200" kern="100" dirty="0" smtClean="0">
                <a:effectLst/>
                <a:latin typeface="Calibri" charset="0"/>
                <a:ea typeface="宋体" charset="-122"/>
                <a:cs typeface="Times New Roman" charset="0"/>
              </a:rPr>
              <a:t>, expression)</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*RIGHT(</a:t>
            </a:r>
            <a:r>
              <a:rPr lang="en-US" altLang="zh-CN" sz="1200" kern="100" dirty="0" err="1" smtClean="0">
                <a:effectLst/>
                <a:latin typeface="Calibri" charset="0"/>
                <a:ea typeface="宋体" charset="-122"/>
                <a:cs typeface="Times New Roman" charset="0"/>
              </a:rPr>
              <a:t>FIdNumber</a:t>
            </a:r>
            <a:r>
              <a:rPr lang="en-US" altLang="zh-CN" sz="1200" kern="100" dirty="0" smtClean="0">
                <a:effectLst/>
                <a:latin typeface="Calibri" charset="0"/>
                <a:ea typeface="宋体" charset="-122"/>
                <a:cs typeface="Times New Roman" charset="0"/>
              </a:rPr>
              <a:t>, 3) AS INTEGER</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a:t>
            </a:r>
            <a:endParaRPr lang="zh-CN" altLang="zh-CN" sz="1200" kern="100" dirty="0" smtClean="0">
              <a:effectLst/>
              <a:latin typeface="Calibri" charset="0"/>
              <a:ea typeface="宋体" charset="-122"/>
              <a:cs typeface="Times New Roman" charset="0"/>
            </a:endParaRPr>
          </a:p>
          <a:p>
            <a:pPr indent="266700"/>
            <a:r>
              <a:rPr lang="en-US" altLang="zh-CN" sz="1200" kern="100" dirty="0" smtClean="0">
                <a:effectLst/>
                <a:latin typeface="Calibri" charset="0"/>
                <a:ea typeface="宋体" charset="-122"/>
                <a:cs typeface="Times New Roman" charset="0"/>
              </a:rPr>
              <a:t>	Select </a:t>
            </a:r>
            <a:r>
              <a:rPr lang="en-US" altLang="zh-CN" sz="1200" kern="100" dirty="0" err="1" smtClean="0">
                <a:effectLst/>
                <a:latin typeface="Calibri" charset="0"/>
                <a:ea typeface="宋体" charset="-122"/>
                <a:cs typeface="Times New Roman" charset="0"/>
              </a:rPr>
              <a:t>DatePart</a:t>
            </a:r>
            <a:r>
              <a:rPr lang="en-US" altLang="zh-CN" sz="1200" kern="100" dirty="0" smtClean="0">
                <a:effectLst/>
                <a:latin typeface="Calibri" charset="0"/>
                <a:ea typeface="宋体" charset="-122"/>
                <a:cs typeface="Times New Roman" charset="0"/>
              </a:rPr>
              <a:t>(year, cast(‘2012-10-29’ as </a:t>
            </a:r>
            <a:r>
              <a:rPr lang="en-US" altLang="zh-CN" sz="1200" kern="100" dirty="0" err="1" smtClean="0">
                <a:effectLst/>
                <a:latin typeface="Calibri" charset="0"/>
                <a:ea typeface="宋体" charset="-122"/>
                <a:cs typeface="Times New Roman" charset="0"/>
              </a:rPr>
              <a:t>datetime</a:t>
            </a:r>
            <a:r>
              <a:rPr lang="en-US" altLang="zh-CN" sz="1200" kern="100" dirty="0" smtClean="0">
                <a:effectLst/>
                <a:latin typeface="Calibri" charset="0"/>
                <a:ea typeface="宋体" charset="-122"/>
                <a:cs typeface="Times New Roman" charset="0"/>
              </a:rPr>
              <a:t>)</a:t>
            </a:r>
            <a:endParaRPr lang="zh-CN" altLang="zh-CN" sz="1200" kern="100" dirty="0" smtClean="0">
              <a:effectLst/>
              <a:latin typeface="Calibri" charset="0"/>
              <a:ea typeface="宋体" charset="-122"/>
              <a:cs typeface="Times New Roman" charset="0"/>
            </a:endParaRPr>
          </a:p>
        </p:txBody>
      </p:sp>
    </p:spTree>
    <p:extLst>
      <p:ext uri="{BB962C8B-B14F-4D97-AF65-F5344CB8AC3E}">
        <p14:creationId xmlns:p14="http://schemas.microsoft.com/office/powerpoint/2010/main" val="2811217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048000" y="2413338"/>
            <a:ext cx="6096000" cy="2308324"/>
          </a:xfrm>
          <a:prstGeom prst="rect">
            <a:avLst/>
          </a:prstGeom>
        </p:spPr>
        <p:txBody>
          <a:bodyPr>
            <a:spAutoFit/>
          </a:bodyPr>
          <a:lstStyle/>
          <a:p>
            <a:r>
              <a:rPr lang="en-US" altLang="zh-CN" kern="100" dirty="0" smtClean="0">
                <a:effectLst/>
                <a:latin typeface="Calibri" charset="0"/>
                <a:ea typeface="宋体" charset="-122"/>
                <a:cs typeface="Times New Roman" charset="0"/>
              </a:rPr>
              <a:t>SQL</a:t>
            </a:r>
            <a:r>
              <a:rPr lang="zh-CN" altLang="zh-CN" kern="100" dirty="0" smtClean="0">
                <a:effectLst/>
                <a:latin typeface="Calibri" charset="0"/>
                <a:ea typeface="宋体" charset="-122"/>
                <a:cs typeface="Times New Roman" charset="0"/>
              </a:rPr>
              <a:t>语言包含</a:t>
            </a:r>
            <a:r>
              <a:rPr lang="en-US" altLang="zh-CN" kern="100" dirty="0" smtClean="0">
                <a:effectLst/>
                <a:latin typeface="Calibri" charset="0"/>
                <a:ea typeface="宋体" charset="-122"/>
                <a:cs typeface="Times New Roman" charset="0"/>
              </a:rPr>
              <a:t>4</a:t>
            </a:r>
            <a:r>
              <a:rPr lang="zh-CN" altLang="zh-CN" kern="100" dirty="0" smtClean="0">
                <a:effectLst/>
                <a:latin typeface="Calibri" charset="0"/>
                <a:ea typeface="宋体" charset="-122"/>
                <a:cs typeface="Times New Roman" charset="0"/>
              </a:rPr>
              <a:t>个部分：</a:t>
            </a:r>
            <a:r>
              <a:rPr lang="en-US" altLang="zh-CN" kern="100" dirty="0" smtClean="0">
                <a:effectLst/>
                <a:latin typeface="Calibri" charset="0"/>
                <a:ea typeface="宋体" charset="-122"/>
                <a:cs typeface="Times New Roman" charset="0"/>
              </a:rPr>
              <a:t> </a:t>
            </a:r>
          </a:p>
          <a:p>
            <a:r>
              <a:rPr lang="en-US" altLang="zh-CN" kern="100" dirty="0" smtClean="0">
                <a:effectLst/>
                <a:latin typeface="Calibri" charset="0"/>
                <a:ea typeface="宋体" charset="-122"/>
                <a:cs typeface="Times New Roman" charset="0"/>
              </a:rPr>
              <a:t/>
            </a:r>
            <a:br>
              <a:rPr lang="en-US" altLang="zh-CN" kern="100" dirty="0" smtClean="0">
                <a:effectLst/>
                <a:latin typeface="Calibri" charset="0"/>
                <a:ea typeface="宋体" charset="-122"/>
                <a:cs typeface="Times New Roman" charset="0"/>
              </a:rPr>
            </a:br>
            <a:r>
              <a:rPr lang="zh-CN" altLang="zh-CN" kern="100" dirty="0" smtClean="0">
                <a:effectLst/>
                <a:latin typeface="Calibri" charset="0"/>
                <a:ea typeface="宋体" charset="-122"/>
                <a:cs typeface="Times New Roman" charset="0"/>
              </a:rPr>
              <a:t>　　</a:t>
            </a:r>
            <a:r>
              <a:rPr lang="zh-CN" altLang="zh-CN" kern="100" dirty="0" smtClean="0">
                <a:effectLst/>
                <a:latin typeface="Calibri" charset="0"/>
                <a:ea typeface="宋体" charset="-122"/>
                <a:cs typeface="宋体" charset="-122"/>
              </a:rPr>
              <a:t>※</a:t>
            </a:r>
            <a:r>
              <a:rPr lang="zh-CN" altLang="zh-CN" kern="100" dirty="0" smtClean="0">
                <a:effectLst/>
                <a:latin typeface="Calibri" charset="0"/>
                <a:ea typeface="宋体" charset="-122"/>
                <a:cs typeface="Calibri" charset="0"/>
              </a:rPr>
              <a:t> </a:t>
            </a:r>
            <a:r>
              <a:rPr lang="zh-CN" altLang="zh-CN" kern="100" dirty="0" smtClean="0">
                <a:effectLst/>
                <a:latin typeface="Calibri" charset="0"/>
                <a:ea typeface="宋体" charset="-122"/>
                <a:cs typeface="Times New Roman" charset="0"/>
              </a:rPr>
              <a:t>数据定义语言</a:t>
            </a:r>
            <a:r>
              <a:rPr lang="en-US" altLang="zh-CN" kern="100" dirty="0" smtClean="0">
                <a:effectLst/>
                <a:latin typeface="Calibri" charset="0"/>
                <a:ea typeface="宋体" charset="-122"/>
                <a:cs typeface="Times New Roman" charset="0"/>
              </a:rPr>
              <a:t>(DDL)</a:t>
            </a:r>
            <a:r>
              <a:rPr lang="zh-CN" altLang="zh-CN" kern="100" dirty="0" smtClean="0">
                <a:effectLst/>
                <a:latin typeface="Calibri" charset="0"/>
                <a:ea typeface="宋体" charset="-122"/>
                <a:cs typeface="Times New Roman" charset="0"/>
              </a:rPr>
              <a:t>，例如：</a:t>
            </a:r>
            <a:r>
              <a:rPr lang="en-US" altLang="zh-CN" kern="100" dirty="0" smtClean="0">
                <a:effectLst/>
                <a:latin typeface="Calibri" charset="0"/>
                <a:ea typeface="宋体" charset="-122"/>
                <a:cs typeface="Times New Roman" charset="0"/>
              </a:rPr>
              <a:t>CREATE</a:t>
            </a:r>
            <a:r>
              <a:rPr lang="zh-CN" altLang="zh-CN" kern="100" dirty="0" smtClean="0">
                <a:effectLst/>
                <a:latin typeface="Calibri" charset="0"/>
                <a:ea typeface="宋体" charset="-122"/>
                <a:cs typeface="Times New Roman" charset="0"/>
              </a:rPr>
              <a:t>、</a:t>
            </a:r>
            <a:r>
              <a:rPr lang="en-US" altLang="zh-CN" kern="100" dirty="0" smtClean="0">
                <a:effectLst/>
                <a:latin typeface="Calibri" charset="0"/>
                <a:ea typeface="宋体" charset="-122"/>
                <a:cs typeface="Times New Roman" charset="0"/>
              </a:rPr>
              <a:t>DROP</a:t>
            </a:r>
            <a:r>
              <a:rPr lang="zh-CN" altLang="zh-CN" kern="100" dirty="0" smtClean="0">
                <a:effectLst/>
                <a:latin typeface="Calibri" charset="0"/>
                <a:ea typeface="宋体" charset="-122"/>
                <a:cs typeface="Times New Roman" charset="0"/>
              </a:rPr>
              <a:t>、</a:t>
            </a:r>
            <a:r>
              <a:rPr lang="en-US" altLang="zh-CN" kern="100" dirty="0" smtClean="0">
                <a:effectLst/>
                <a:latin typeface="Calibri" charset="0"/>
                <a:ea typeface="宋体" charset="-122"/>
                <a:cs typeface="Times New Roman" charset="0"/>
              </a:rPr>
              <a:t>ALTER</a:t>
            </a:r>
            <a:r>
              <a:rPr lang="zh-CN" altLang="zh-CN" kern="100" dirty="0" smtClean="0">
                <a:effectLst/>
                <a:latin typeface="Calibri" charset="0"/>
                <a:ea typeface="宋体" charset="-122"/>
                <a:cs typeface="Times New Roman" charset="0"/>
              </a:rPr>
              <a:t>等语句。</a:t>
            </a:r>
            <a:r>
              <a:rPr lang="en-US" altLang="zh-CN" kern="100" dirty="0" smtClean="0">
                <a:effectLst/>
                <a:latin typeface="Calibri" charset="0"/>
                <a:ea typeface="宋体" charset="-122"/>
                <a:cs typeface="Times New Roman" charset="0"/>
              </a:rPr>
              <a:t> </a:t>
            </a:r>
            <a:br>
              <a:rPr lang="en-US" altLang="zh-CN" kern="100" dirty="0" smtClean="0">
                <a:effectLst/>
                <a:latin typeface="Calibri" charset="0"/>
                <a:ea typeface="宋体" charset="-122"/>
                <a:cs typeface="Times New Roman" charset="0"/>
              </a:rPr>
            </a:br>
            <a:r>
              <a:rPr lang="zh-CN" altLang="zh-CN" kern="100" dirty="0" smtClean="0">
                <a:effectLst/>
                <a:latin typeface="Calibri" charset="0"/>
                <a:ea typeface="宋体" charset="-122"/>
                <a:cs typeface="Times New Roman" charset="0"/>
              </a:rPr>
              <a:t>　　</a:t>
            </a:r>
            <a:r>
              <a:rPr lang="zh-CN" altLang="zh-CN" kern="100" dirty="0" smtClean="0">
                <a:effectLst/>
                <a:latin typeface="Calibri" charset="0"/>
                <a:ea typeface="宋体" charset="-122"/>
                <a:cs typeface="宋体" charset="-122"/>
              </a:rPr>
              <a:t>※</a:t>
            </a:r>
            <a:r>
              <a:rPr lang="zh-CN" altLang="zh-CN" kern="100" dirty="0" smtClean="0">
                <a:effectLst/>
                <a:latin typeface="Calibri" charset="0"/>
                <a:ea typeface="宋体" charset="-122"/>
                <a:cs typeface="Calibri" charset="0"/>
              </a:rPr>
              <a:t> </a:t>
            </a:r>
            <a:r>
              <a:rPr lang="zh-CN" altLang="zh-CN" kern="100" dirty="0" smtClean="0">
                <a:effectLst/>
                <a:latin typeface="Calibri" charset="0"/>
                <a:ea typeface="宋体" charset="-122"/>
                <a:cs typeface="Times New Roman" charset="0"/>
              </a:rPr>
              <a:t>数据操作语言</a:t>
            </a:r>
            <a:r>
              <a:rPr lang="en-US" altLang="zh-CN" kern="100" dirty="0" smtClean="0">
                <a:effectLst/>
                <a:latin typeface="Calibri" charset="0"/>
                <a:ea typeface="宋体" charset="-122"/>
                <a:cs typeface="Times New Roman" charset="0"/>
              </a:rPr>
              <a:t>(DML)</a:t>
            </a:r>
            <a:r>
              <a:rPr lang="zh-CN" altLang="zh-CN" kern="100" dirty="0" smtClean="0">
                <a:effectLst/>
                <a:latin typeface="Calibri" charset="0"/>
                <a:ea typeface="宋体" charset="-122"/>
                <a:cs typeface="Times New Roman" charset="0"/>
              </a:rPr>
              <a:t>，例如：</a:t>
            </a:r>
            <a:r>
              <a:rPr lang="en-US" altLang="zh-CN" kern="100" dirty="0" smtClean="0">
                <a:effectLst/>
                <a:latin typeface="Calibri" charset="0"/>
                <a:ea typeface="宋体" charset="-122"/>
                <a:cs typeface="Times New Roman" charset="0"/>
              </a:rPr>
              <a:t>INSERT</a:t>
            </a:r>
            <a:r>
              <a:rPr lang="zh-CN" altLang="zh-CN" kern="100" dirty="0" smtClean="0">
                <a:effectLst/>
                <a:latin typeface="Calibri" charset="0"/>
                <a:ea typeface="宋体" charset="-122"/>
                <a:cs typeface="Times New Roman" charset="0"/>
              </a:rPr>
              <a:t>（插入）、</a:t>
            </a:r>
            <a:r>
              <a:rPr lang="en-US" altLang="zh-CN" kern="100" dirty="0" smtClean="0">
                <a:effectLst/>
                <a:latin typeface="Calibri" charset="0"/>
                <a:ea typeface="宋体" charset="-122"/>
                <a:cs typeface="Times New Roman" charset="0"/>
              </a:rPr>
              <a:t>UPDATE</a:t>
            </a:r>
            <a:r>
              <a:rPr lang="zh-CN" altLang="zh-CN" kern="100" dirty="0" smtClean="0">
                <a:effectLst/>
                <a:latin typeface="Calibri" charset="0"/>
                <a:ea typeface="宋体" charset="-122"/>
                <a:cs typeface="Times New Roman" charset="0"/>
              </a:rPr>
              <a:t>（修改）、</a:t>
            </a:r>
            <a:r>
              <a:rPr lang="en-US" altLang="zh-CN" kern="100" dirty="0" smtClean="0">
                <a:effectLst/>
                <a:latin typeface="Calibri" charset="0"/>
                <a:ea typeface="宋体" charset="-122"/>
                <a:cs typeface="Times New Roman" charset="0"/>
              </a:rPr>
              <a:t>DELETE</a:t>
            </a:r>
            <a:r>
              <a:rPr lang="zh-CN" altLang="zh-CN" kern="100" dirty="0" smtClean="0">
                <a:effectLst/>
                <a:latin typeface="Calibri" charset="0"/>
                <a:ea typeface="宋体" charset="-122"/>
                <a:cs typeface="Times New Roman" charset="0"/>
              </a:rPr>
              <a:t>（删除）语句。</a:t>
            </a:r>
            <a:r>
              <a:rPr lang="en-US" altLang="zh-CN" kern="100" dirty="0" smtClean="0">
                <a:effectLst/>
                <a:latin typeface="Calibri" charset="0"/>
                <a:ea typeface="宋体" charset="-122"/>
                <a:cs typeface="Times New Roman" charset="0"/>
              </a:rPr>
              <a:t/>
            </a:r>
            <a:br>
              <a:rPr lang="en-US" altLang="zh-CN" kern="100" dirty="0" smtClean="0">
                <a:effectLst/>
                <a:latin typeface="Calibri" charset="0"/>
                <a:ea typeface="宋体" charset="-122"/>
                <a:cs typeface="Times New Roman" charset="0"/>
              </a:rPr>
            </a:br>
            <a:r>
              <a:rPr lang="zh-CN" altLang="zh-CN" kern="100" dirty="0" smtClean="0">
                <a:effectLst/>
                <a:latin typeface="Calibri" charset="0"/>
                <a:ea typeface="宋体" charset="-122"/>
                <a:cs typeface="Times New Roman" charset="0"/>
              </a:rPr>
              <a:t>　　</a:t>
            </a:r>
            <a:r>
              <a:rPr lang="zh-CN" altLang="zh-CN" kern="100" dirty="0" smtClean="0">
                <a:effectLst/>
                <a:latin typeface="Calibri" charset="0"/>
                <a:ea typeface="宋体" charset="-122"/>
                <a:cs typeface="宋体" charset="-122"/>
              </a:rPr>
              <a:t>※</a:t>
            </a:r>
            <a:r>
              <a:rPr lang="zh-CN" altLang="zh-CN" kern="100" dirty="0" smtClean="0">
                <a:effectLst/>
                <a:latin typeface="Calibri" charset="0"/>
                <a:ea typeface="宋体" charset="-122"/>
                <a:cs typeface="Calibri" charset="0"/>
              </a:rPr>
              <a:t> </a:t>
            </a:r>
            <a:r>
              <a:rPr lang="zh-CN" altLang="zh-CN" kern="100" dirty="0" smtClean="0">
                <a:effectLst/>
                <a:latin typeface="Calibri" charset="0"/>
                <a:ea typeface="宋体" charset="-122"/>
                <a:cs typeface="Times New Roman" charset="0"/>
              </a:rPr>
              <a:t>数据控制语言</a:t>
            </a:r>
            <a:r>
              <a:rPr lang="en-US" altLang="zh-CN" kern="100" dirty="0" smtClean="0">
                <a:effectLst/>
                <a:latin typeface="Calibri" charset="0"/>
                <a:ea typeface="宋体" charset="-122"/>
                <a:cs typeface="Times New Roman" charset="0"/>
              </a:rPr>
              <a:t>(DCL)</a:t>
            </a:r>
            <a:r>
              <a:rPr lang="zh-CN" altLang="zh-CN" kern="100" dirty="0" smtClean="0">
                <a:effectLst/>
                <a:latin typeface="Calibri" charset="0"/>
                <a:ea typeface="宋体" charset="-122"/>
                <a:cs typeface="Times New Roman" charset="0"/>
              </a:rPr>
              <a:t>，例如：</a:t>
            </a:r>
            <a:r>
              <a:rPr lang="en-US" altLang="zh-CN" kern="100" dirty="0" smtClean="0">
                <a:effectLst/>
                <a:latin typeface="Calibri" charset="0"/>
                <a:ea typeface="宋体" charset="-122"/>
                <a:cs typeface="Times New Roman" charset="0"/>
              </a:rPr>
              <a:t>GRANT</a:t>
            </a:r>
            <a:r>
              <a:rPr lang="zh-CN" altLang="zh-CN" kern="100" dirty="0" smtClean="0">
                <a:effectLst/>
                <a:latin typeface="Calibri" charset="0"/>
                <a:ea typeface="宋体" charset="-122"/>
                <a:cs typeface="Times New Roman" charset="0"/>
              </a:rPr>
              <a:t>、</a:t>
            </a:r>
            <a:r>
              <a:rPr lang="en-US" altLang="zh-CN" kern="100" dirty="0" smtClean="0">
                <a:effectLst/>
                <a:latin typeface="Calibri" charset="0"/>
                <a:ea typeface="宋体" charset="-122"/>
                <a:cs typeface="Times New Roman" charset="0"/>
              </a:rPr>
              <a:t>REVOKE</a:t>
            </a:r>
            <a:r>
              <a:rPr lang="zh-CN" altLang="zh-CN" kern="100" dirty="0" smtClean="0">
                <a:effectLst/>
                <a:latin typeface="Calibri" charset="0"/>
                <a:ea typeface="宋体" charset="-122"/>
                <a:cs typeface="Times New Roman" charset="0"/>
              </a:rPr>
              <a:t>、</a:t>
            </a:r>
            <a:r>
              <a:rPr lang="en-US" altLang="zh-CN" kern="100" dirty="0" smtClean="0">
                <a:effectLst/>
                <a:latin typeface="Calibri" charset="0"/>
                <a:ea typeface="宋体" charset="-122"/>
                <a:cs typeface="Times New Roman" charset="0"/>
              </a:rPr>
              <a:t>COMMIT</a:t>
            </a:r>
            <a:r>
              <a:rPr lang="zh-CN" altLang="zh-CN" kern="100" dirty="0" smtClean="0">
                <a:effectLst/>
                <a:latin typeface="Calibri" charset="0"/>
                <a:ea typeface="宋体" charset="-122"/>
                <a:cs typeface="Times New Roman" charset="0"/>
              </a:rPr>
              <a:t>、</a:t>
            </a:r>
            <a:r>
              <a:rPr lang="en-US" altLang="zh-CN" kern="100" dirty="0" smtClean="0">
                <a:effectLst/>
                <a:latin typeface="Calibri" charset="0"/>
                <a:ea typeface="宋体" charset="-122"/>
                <a:cs typeface="Times New Roman" charset="0"/>
              </a:rPr>
              <a:t>ROLLBACK</a:t>
            </a:r>
            <a:r>
              <a:rPr lang="zh-CN" altLang="zh-CN" kern="100" dirty="0" smtClean="0">
                <a:effectLst/>
                <a:latin typeface="Calibri" charset="0"/>
                <a:ea typeface="宋体" charset="-122"/>
                <a:cs typeface="Times New Roman" charset="0"/>
              </a:rPr>
              <a:t>等语句。</a:t>
            </a:r>
            <a:r>
              <a:rPr lang="en-US" altLang="zh-CN" kern="100" dirty="0" smtClean="0">
                <a:effectLst/>
                <a:latin typeface="Calibri" charset="0"/>
                <a:ea typeface="宋体" charset="-122"/>
                <a:cs typeface="Times New Roman" charset="0"/>
              </a:rPr>
              <a:t> </a:t>
            </a:r>
            <a:endParaRPr lang="zh-CN" altLang="zh-CN" sz="2800" kern="100" dirty="0">
              <a:effectLst/>
              <a:latin typeface="Calibri" charset="0"/>
              <a:ea typeface="宋体" charset="-122"/>
              <a:cs typeface="Times New Roman" charset="0"/>
            </a:endParaRPr>
          </a:p>
        </p:txBody>
      </p:sp>
    </p:spTree>
    <p:extLst>
      <p:ext uri="{BB962C8B-B14F-4D97-AF65-F5344CB8AC3E}">
        <p14:creationId xmlns:p14="http://schemas.microsoft.com/office/powerpoint/2010/main" val="1602572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448668" y="4621413"/>
            <a:ext cx="6476453" cy="1754326"/>
          </a:xfrm>
          <a:prstGeom prst="rect">
            <a:avLst/>
          </a:prstGeom>
          <a:noFill/>
        </p:spPr>
        <p:txBody>
          <a:bodyPr wrap="none" rtlCol="0">
            <a:spAutoFit/>
          </a:bodyPr>
          <a:lstStyle/>
          <a:p>
            <a:r>
              <a:rPr kumimoji="1" lang="en-US" altLang="zh-CN" dirty="0" smtClean="0"/>
              <a:t>Relational</a:t>
            </a:r>
            <a:r>
              <a:rPr kumimoji="1" lang="zh-CN" altLang="en-US" dirty="0" smtClean="0"/>
              <a:t> </a:t>
            </a:r>
            <a:r>
              <a:rPr kumimoji="1" lang="en-US" altLang="zh-CN" dirty="0" smtClean="0"/>
              <a:t>databases</a:t>
            </a:r>
            <a:r>
              <a:rPr kumimoji="1" lang="zh-CN" altLang="en-US" dirty="0" smtClean="0"/>
              <a:t> </a:t>
            </a:r>
            <a:r>
              <a:rPr kumimoji="1" lang="en-US" altLang="zh-CN" dirty="0" smtClean="0"/>
              <a:t>stores</a:t>
            </a:r>
            <a:r>
              <a:rPr kumimoji="1" lang="zh-CN" altLang="en-US" dirty="0" smtClean="0"/>
              <a:t> </a:t>
            </a:r>
            <a:r>
              <a:rPr kumimoji="1" lang="en-US" altLang="zh-CN" dirty="0" smtClean="0"/>
              <a:t>data</a:t>
            </a:r>
            <a:r>
              <a:rPr kumimoji="1" lang="zh-CN" altLang="en-US" dirty="0" smtClean="0"/>
              <a:t> </a:t>
            </a:r>
            <a:r>
              <a:rPr kumimoji="1" lang="en-US" altLang="zh-CN" dirty="0" smtClean="0"/>
              <a:t>in</a:t>
            </a:r>
            <a:r>
              <a:rPr kumimoji="1" lang="zh-CN" altLang="en-US" dirty="0" smtClean="0"/>
              <a:t> </a:t>
            </a:r>
            <a:r>
              <a:rPr kumimoji="1" lang="en-US" altLang="zh-CN" dirty="0" smtClean="0"/>
              <a:t>tables.</a:t>
            </a:r>
          </a:p>
          <a:p>
            <a:endParaRPr kumimoji="1" lang="en-US" altLang="zh-CN" dirty="0"/>
          </a:p>
          <a:p>
            <a:r>
              <a:rPr kumimoji="1" lang="en-US" altLang="zh-CN" dirty="0" smtClean="0"/>
              <a:t>Each</a:t>
            </a:r>
            <a:r>
              <a:rPr kumimoji="1" lang="zh-CN" altLang="en-US" dirty="0" smtClean="0"/>
              <a:t> </a:t>
            </a:r>
            <a:r>
              <a:rPr kumimoji="1" lang="en-US" altLang="zh-CN" dirty="0" smtClean="0"/>
              <a:t>table</a:t>
            </a:r>
            <a:r>
              <a:rPr kumimoji="1" lang="zh-CN" altLang="en-US" dirty="0" smtClean="0"/>
              <a:t> </a:t>
            </a:r>
            <a:r>
              <a:rPr kumimoji="1" lang="en-US" altLang="zh-CN" dirty="0" smtClean="0"/>
              <a:t>is</a:t>
            </a:r>
            <a:r>
              <a:rPr kumimoji="1" lang="zh-CN" altLang="en-US" dirty="0" smtClean="0"/>
              <a:t> </a:t>
            </a:r>
            <a:r>
              <a:rPr kumimoji="1" lang="en-US" altLang="zh-CN" dirty="0" smtClean="0"/>
              <a:t>defined</a:t>
            </a:r>
            <a:r>
              <a:rPr kumimoji="1" lang="zh-CN" altLang="en-US" dirty="0" smtClean="0"/>
              <a:t> </a:t>
            </a:r>
            <a:r>
              <a:rPr kumimoji="1" lang="en-US" altLang="zh-CN" dirty="0" smtClean="0"/>
              <a:t>with</a:t>
            </a:r>
            <a:r>
              <a:rPr kumimoji="1" lang="zh-CN" altLang="en-US" dirty="0" smtClean="0"/>
              <a:t> </a:t>
            </a:r>
            <a:r>
              <a:rPr kumimoji="1" lang="en-US" altLang="zh-CN" dirty="0" smtClean="0"/>
              <a:t>multiple</a:t>
            </a:r>
            <a:r>
              <a:rPr kumimoji="1" lang="zh-CN" altLang="en-US" dirty="0" smtClean="0"/>
              <a:t> </a:t>
            </a:r>
            <a:r>
              <a:rPr kumimoji="1" lang="en-US" altLang="zh-CN" dirty="0" smtClean="0"/>
              <a:t>columns.</a:t>
            </a:r>
          </a:p>
          <a:p>
            <a:r>
              <a:rPr kumimoji="1" lang="en-US" altLang="zh-CN" dirty="0" smtClean="0"/>
              <a:t>Each</a:t>
            </a:r>
            <a:r>
              <a:rPr kumimoji="1" lang="zh-CN" altLang="en-US" dirty="0" smtClean="0"/>
              <a:t> </a:t>
            </a:r>
            <a:r>
              <a:rPr kumimoji="1" lang="en-US" altLang="zh-CN" dirty="0" smtClean="0"/>
              <a:t>table</a:t>
            </a:r>
            <a:r>
              <a:rPr kumimoji="1" lang="zh-CN" altLang="en-US" dirty="0" smtClean="0"/>
              <a:t> </a:t>
            </a:r>
            <a:r>
              <a:rPr kumimoji="1" lang="en-US" altLang="zh-CN" dirty="0" smtClean="0"/>
              <a:t>has</a:t>
            </a:r>
            <a:r>
              <a:rPr kumimoji="1" lang="zh-CN" altLang="en-US" dirty="0" smtClean="0"/>
              <a:t> </a:t>
            </a:r>
            <a:r>
              <a:rPr kumimoji="1" lang="en-US" altLang="zh-CN" dirty="0" smtClean="0"/>
              <a:t>a</a:t>
            </a:r>
            <a:r>
              <a:rPr kumimoji="1" lang="zh-CN" altLang="en-US" dirty="0" smtClean="0"/>
              <a:t> </a:t>
            </a:r>
            <a:r>
              <a:rPr kumimoji="1" lang="en-US" altLang="zh-CN" dirty="0" smtClean="0"/>
              <a:t>primary</a:t>
            </a:r>
            <a:r>
              <a:rPr kumimoji="1" lang="zh-CN" altLang="en-US" dirty="0" smtClean="0"/>
              <a:t> </a:t>
            </a:r>
            <a:r>
              <a:rPr kumimoji="1" lang="en-US" altLang="zh-CN" dirty="0" smtClean="0"/>
              <a:t>key</a:t>
            </a:r>
            <a:r>
              <a:rPr kumimoji="1" lang="zh-CN" altLang="en-US" dirty="0" smtClean="0"/>
              <a:t> </a:t>
            </a:r>
            <a:r>
              <a:rPr kumimoji="1" lang="en-US" altLang="zh-CN" dirty="0" smtClean="0"/>
              <a:t>that</a:t>
            </a:r>
            <a:r>
              <a:rPr kumimoji="1" lang="zh-CN" altLang="en-US" dirty="0" smtClean="0"/>
              <a:t> </a:t>
            </a:r>
            <a:r>
              <a:rPr kumimoji="1" lang="en-US" altLang="zh-CN" dirty="0" smtClean="0"/>
              <a:t>uniquely</a:t>
            </a:r>
            <a:r>
              <a:rPr kumimoji="1" lang="zh-CN" altLang="en-US" dirty="0" smtClean="0"/>
              <a:t> </a:t>
            </a:r>
            <a:r>
              <a:rPr kumimoji="1" lang="en-US" altLang="zh-CN" dirty="0" smtClean="0"/>
              <a:t>identifies</a:t>
            </a:r>
            <a:r>
              <a:rPr kumimoji="1" lang="zh-CN" altLang="en-US" dirty="0" smtClean="0"/>
              <a:t> </a:t>
            </a:r>
            <a:r>
              <a:rPr kumimoji="1" lang="en-US" altLang="zh-CN" dirty="0" smtClean="0"/>
              <a:t>rows.</a:t>
            </a:r>
          </a:p>
          <a:p>
            <a:r>
              <a:rPr kumimoji="1" lang="en-US" altLang="zh-CN" dirty="0" smtClean="0"/>
              <a:t>Tables</a:t>
            </a:r>
            <a:r>
              <a:rPr kumimoji="1" lang="zh-CN" altLang="en-US" dirty="0" smtClean="0"/>
              <a:t> </a:t>
            </a:r>
            <a:r>
              <a:rPr kumimoji="1" lang="en-US" altLang="zh-CN" dirty="0" smtClean="0"/>
              <a:t>can</a:t>
            </a:r>
            <a:r>
              <a:rPr kumimoji="1" lang="zh-CN" altLang="en-US" dirty="0" smtClean="0"/>
              <a:t> </a:t>
            </a:r>
            <a:r>
              <a:rPr kumimoji="1" lang="en-US" altLang="zh-CN" dirty="0" smtClean="0"/>
              <a:t>have</a:t>
            </a:r>
            <a:r>
              <a:rPr kumimoji="1" lang="zh-CN" altLang="en-US" dirty="0" smtClean="0"/>
              <a:t> </a:t>
            </a:r>
            <a:r>
              <a:rPr kumimoji="1" lang="en-US" altLang="zh-CN" dirty="0" smtClean="0"/>
              <a:t>foreign</a:t>
            </a:r>
            <a:r>
              <a:rPr kumimoji="1" lang="zh-CN" altLang="en-US" dirty="0" smtClean="0"/>
              <a:t> </a:t>
            </a:r>
            <a:r>
              <a:rPr kumimoji="1" lang="en-US" altLang="zh-CN" dirty="0" smtClean="0"/>
              <a:t>keys</a:t>
            </a:r>
            <a:r>
              <a:rPr kumimoji="1" lang="zh-CN" altLang="en-US" dirty="0" smtClean="0"/>
              <a:t> </a:t>
            </a:r>
            <a:r>
              <a:rPr kumimoji="1" lang="en-US" altLang="zh-CN" dirty="0" smtClean="0"/>
              <a:t>that</a:t>
            </a:r>
            <a:r>
              <a:rPr kumimoji="1" lang="zh-CN" altLang="en-US" dirty="0" smtClean="0"/>
              <a:t> </a:t>
            </a:r>
            <a:r>
              <a:rPr kumimoji="1" lang="en-US" altLang="zh-CN" dirty="0" smtClean="0"/>
              <a:t>relate</a:t>
            </a:r>
            <a:r>
              <a:rPr kumimoji="1" lang="zh-CN" altLang="en-US" dirty="0" smtClean="0"/>
              <a:t> </a:t>
            </a:r>
            <a:r>
              <a:rPr kumimoji="1" lang="en-US" altLang="zh-CN" dirty="0" smtClean="0"/>
              <a:t>the</a:t>
            </a:r>
            <a:r>
              <a:rPr kumimoji="1" lang="zh-CN" altLang="en-US" dirty="0" smtClean="0"/>
              <a:t> </a:t>
            </a:r>
            <a:r>
              <a:rPr kumimoji="1" lang="en-US" altLang="zh-CN" dirty="0" smtClean="0"/>
              <a:t>table</a:t>
            </a:r>
            <a:r>
              <a:rPr kumimoji="1" lang="zh-CN" altLang="en-US" dirty="0" smtClean="0"/>
              <a:t> </a:t>
            </a:r>
            <a:r>
              <a:rPr kumimoji="1" lang="en-US" altLang="zh-CN" dirty="0" smtClean="0"/>
              <a:t>to</a:t>
            </a:r>
            <a:r>
              <a:rPr kumimoji="1" lang="zh-CN" altLang="en-US" dirty="0" smtClean="0"/>
              <a:t> </a:t>
            </a:r>
            <a:r>
              <a:rPr kumimoji="1" lang="en-US" altLang="zh-CN" dirty="0" smtClean="0"/>
              <a:t>other</a:t>
            </a:r>
            <a:r>
              <a:rPr kumimoji="1" lang="zh-CN" altLang="en-US" dirty="0" smtClean="0"/>
              <a:t> </a:t>
            </a:r>
            <a:r>
              <a:rPr kumimoji="1" lang="en-US" altLang="zh-CN" dirty="0" smtClean="0"/>
              <a:t>tables</a:t>
            </a:r>
          </a:p>
          <a:p>
            <a:endParaRPr kumimoji="1" lang="zh-CN" altLang="en-US" dirty="0"/>
          </a:p>
        </p:txBody>
      </p:sp>
      <p:graphicFrame>
        <p:nvGraphicFramePr>
          <p:cNvPr id="6" name="表格 5"/>
          <p:cNvGraphicFramePr>
            <a:graphicFrameLocks noGrp="1"/>
          </p:cNvGraphicFramePr>
          <p:nvPr>
            <p:extLst>
              <p:ext uri="{D42A27DB-BD31-4B8C-83A1-F6EECF244321}">
                <p14:modId xmlns:p14="http://schemas.microsoft.com/office/powerpoint/2010/main" val="2144416817"/>
              </p:ext>
            </p:extLst>
          </p:nvPr>
        </p:nvGraphicFramePr>
        <p:xfrm>
          <a:off x="766618" y="1779387"/>
          <a:ext cx="3886662" cy="1483360"/>
        </p:xfrm>
        <a:graphic>
          <a:graphicData uri="http://schemas.openxmlformats.org/drawingml/2006/table">
            <a:tbl>
              <a:tblPr firstRow="1" bandRow="1">
                <a:tableStyleId>{5C22544A-7EE6-4342-B048-85BDC9FD1C3A}</a:tableStyleId>
              </a:tblPr>
              <a:tblGrid>
                <a:gridCol w="1295554"/>
                <a:gridCol w="1295554"/>
                <a:gridCol w="1295554"/>
              </a:tblGrid>
              <a:tr h="370840">
                <a:tc>
                  <a:txBody>
                    <a:bodyPr/>
                    <a:lstStyle/>
                    <a:p>
                      <a:r>
                        <a:rPr lang="en-US" altLang="zh-CN" dirty="0" smtClean="0"/>
                        <a:t>id</a:t>
                      </a:r>
                      <a:endParaRPr lang="zh-CN" altLang="en-US" dirty="0"/>
                    </a:p>
                  </a:txBody>
                  <a:tcPr/>
                </a:tc>
                <a:tc>
                  <a:txBody>
                    <a:bodyPr/>
                    <a:lstStyle/>
                    <a:p>
                      <a:r>
                        <a:rPr lang="en-US" altLang="zh-CN" dirty="0" smtClean="0"/>
                        <a:t>user</a:t>
                      </a:r>
                      <a:endParaRPr lang="zh-CN" altLang="en-US" dirty="0"/>
                    </a:p>
                  </a:txBody>
                  <a:tcPr/>
                </a:tc>
                <a:tc>
                  <a:txBody>
                    <a:bodyPr/>
                    <a:lstStyle/>
                    <a:p>
                      <a:r>
                        <a:rPr lang="en-US" altLang="zh-CN" dirty="0" smtClean="0"/>
                        <a:t>tweet</a:t>
                      </a:r>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1</a:t>
                      </a:r>
                      <a:endParaRPr lang="zh-CN" altLang="en-US" dirty="0"/>
                    </a:p>
                  </a:txBody>
                  <a:tcPr/>
                </a:tc>
                <a:tc>
                  <a:txBody>
                    <a:bodyPr/>
                    <a:lstStyle/>
                    <a:p>
                      <a:r>
                        <a:rPr lang="en-US" altLang="zh-CN" dirty="0" smtClean="0"/>
                        <a:t>1</a:t>
                      </a:r>
                      <a:endParaRPr lang="zh-CN" altLang="en-US" dirty="0"/>
                    </a:p>
                  </a:txBody>
                  <a:tcPr/>
                </a:tc>
              </a:tr>
              <a:tr h="370840">
                <a:tc>
                  <a:txBody>
                    <a:bodyPr/>
                    <a:lstStyle/>
                    <a:p>
                      <a:r>
                        <a:rPr lang="en-US" altLang="zh-CN" dirty="0" smtClean="0"/>
                        <a:t>2</a:t>
                      </a:r>
                      <a:endParaRPr lang="zh-CN" altLang="en-US" dirty="0"/>
                    </a:p>
                  </a:txBody>
                  <a:tcPr/>
                </a:tc>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r>
              <a:tr h="370840">
                <a:tc>
                  <a:txBody>
                    <a:bodyPr/>
                    <a:lstStyle/>
                    <a:p>
                      <a:r>
                        <a:rPr lang="en-US" altLang="zh-CN" dirty="0" smtClean="0"/>
                        <a:t>3</a:t>
                      </a:r>
                      <a:endParaRPr lang="zh-CN" altLang="en-US" dirty="0"/>
                    </a:p>
                  </a:txBody>
                  <a:tcPr/>
                </a:tc>
                <a:tc>
                  <a:txBody>
                    <a:bodyPr/>
                    <a:lstStyle/>
                    <a:p>
                      <a:r>
                        <a:rPr lang="en-US" altLang="zh-CN" dirty="0" smtClean="0"/>
                        <a:t>2</a:t>
                      </a:r>
                      <a:endParaRPr lang="zh-CN" altLang="en-US" dirty="0"/>
                    </a:p>
                  </a:txBody>
                  <a:tcPr/>
                </a:tc>
                <a:tc>
                  <a:txBody>
                    <a:bodyPr/>
                    <a:lstStyle/>
                    <a:p>
                      <a:r>
                        <a:rPr lang="en-US" altLang="zh-CN" dirty="0" smtClean="0"/>
                        <a:t>1</a:t>
                      </a:r>
                      <a:endParaRPr lang="zh-CN" altLang="en-US" dirty="0"/>
                    </a:p>
                  </a:txBody>
                  <a:tcPr/>
                </a:tc>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120605175"/>
              </p:ext>
            </p:extLst>
          </p:nvPr>
        </p:nvGraphicFramePr>
        <p:xfrm>
          <a:off x="6737004" y="666867"/>
          <a:ext cx="4618182" cy="1112520"/>
        </p:xfrm>
        <a:graphic>
          <a:graphicData uri="http://schemas.openxmlformats.org/drawingml/2006/table">
            <a:tbl>
              <a:tblPr firstRow="1" bandRow="1">
                <a:tableStyleId>{5C22544A-7EE6-4342-B048-85BDC9FD1C3A}</a:tableStyleId>
              </a:tblPr>
              <a:tblGrid>
                <a:gridCol w="1539394"/>
                <a:gridCol w="1539394"/>
                <a:gridCol w="1539394"/>
              </a:tblGrid>
              <a:tr h="370840">
                <a:tc>
                  <a:txBody>
                    <a:bodyPr/>
                    <a:lstStyle/>
                    <a:p>
                      <a:r>
                        <a:rPr lang="en-US" altLang="zh-CN" dirty="0" smtClean="0"/>
                        <a:t>id</a:t>
                      </a:r>
                      <a:endParaRPr lang="zh-CN" altLang="en-US" dirty="0"/>
                    </a:p>
                  </a:txBody>
                  <a:tcPr/>
                </a:tc>
                <a:tc>
                  <a:txBody>
                    <a:bodyPr/>
                    <a:lstStyle/>
                    <a:p>
                      <a:r>
                        <a:rPr lang="en-US" altLang="zh-CN" dirty="0" smtClean="0"/>
                        <a:t>name</a:t>
                      </a:r>
                      <a:endParaRPr lang="zh-CN" altLang="en-US" dirty="0"/>
                    </a:p>
                  </a:txBody>
                  <a:tcPr/>
                </a:tc>
                <a:tc>
                  <a:txBody>
                    <a:bodyPr/>
                    <a:lstStyle/>
                    <a:p>
                      <a:r>
                        <a:rPr lang="en-US" altLang="zh-CN" dirty="0" smtClean="0"/>
                        <a:t>location</a:t>
                      </a:r>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Mike</a:t>
                      </a:r>
                      <a:endParaRPr lang="zh-CN" altLang="en-US" dirty="0"/>
                    </a:p>
                  </a:txBody>
                  <a:tcPr/>
                </a:tc>
                <a:tc>
                  <a:txBody>
                    <a:bodyPr/>
                    <a:lstStyle/>
                    <a:p>
                      <a:r>
                        <a:rPr lang="en-US" altLang="zh-CN" dirty="0" smtClean="0"/>
                        <a:t>Shenzhen</a:t>
                      </a:r>
                      <a:endParaRPr lang="zh-CN" altLang="en-US" dirty="0"/>
                    </a:p>
                  </a:txBody>
                  <a:tcPr/>
                </a:tc>
              </a:tr>
              <a:tr h="370840">
                <a:tc>
                  <a:txBody>
                    <a:bodyPr/>
                    <a:lstStyle/>
                    <a:p>
                      <a:r>
                        <a:rPr lang="en-US" altLang="zh-CN" dirty="0" smtClean="0"/>
                        <a:t>2</a:t>
                      </a:r>
                      <a:endParaRPr lang="zh-CN" altLang="en-US" dirty="0"/>
                    </a:p>
                  </a:txBody>
                  <a:tcPr/>
                </a:tc>
                <a:tc>
                  <a:txBody>
                    <a:bodyPr/>
                    <a:lstStyle/>
                    <a:p>
                      <a:r>
                        <a:rPr lang="en-US" altLang="zh-CN" dirty="0" smtClean="0"/>
                        <a:t>Jason</a:t>
                      </a:r>
                      <a:endParaRPr lang="zh-CN" altLang="en-US" dirty="0"/>
                    </a:p>
                  </a:txBody>
                  <a:tcPr/>
                </a:tc>
                <a:tc>
                  <a:txBody>
                    <a:bodyPr/>
                    <a:lstStyle/>
                    <a:p>
                      <a:r>
                        <a:rPr lang="en-US" altLang="zh-CN" dirty="0" smtClean="0"/>
                        <a:t>Shanghai</a:t>
                      </a:r>
                      <a:endParaRPr lang="zh-CN" altLang="en-US" dirty="0"/>
                    </a:p>
                  </a:txBody>
                  <a:tcPr/>
                </a:tc>
              </a:tr>
            </a:tbl>
          </a:graphicData>
        </a:graphic>
      </p:graphicFrame>
      <p:graphicFrame>
        <p:nvGraphicFramePr>
          <p:cNvPr id="8" name="表格 7"/>
          <p:cNvGraphicFramePr>
            <a:graphicFrameLocks noGrp="1"/>
          </p:cNvGraphicFramePr>
          <p:nvPr>
            <p:extLst>
              <p:ext uri="{D42A27DB-BD31-4B8C-83A1-F6EECF244321}">
                <p14:modId xmlns:p14="http://schemas.microsoft.com/office/powerpoint/2010/main" val="659128568"/>
              </p:ext>
            </p:extLst>
          </p:nvPr>
        </p:nvGraphicFramePr>
        <p:xfrm>
          <a:off x="6737004" y="2644140"/>
          <a:ext cx="4817688" cy="1112520"/>
        </p:xfrm>
        <a:graphic>
          <a:graphicData uri="http://schemas.openxmlformats.org/drawingml/2006/table">
            <a:tbl>
              <a:tblPr firstRow="1" bandRow="1">
                <a:tableStyleId>{5C22544A-7EE6-4342-B048-85BDC9FD1C3A}</a:tableStyleId>
              </a:tblPr>
              <a:tblGrid>
                <a:gridCol w="1605896"/>
                <a:gridCol w="1605896"/>
                <a:gridCol w="1605896"/>
              </a:tblGrid>
              <a:tr h="370840">
                <a:tc>
                  <a:txBody>
                    <a:bodyPr/>
                    <a:lstStyle/>
                    <a:p>
                      <a:r>
                        <a:rPr lang="en-US" altLang="zh-CN" dirty="0" smtClean="0"/>
                        <a:t>id</a:t>
                      </a:r>
                      <a:endParaRPr lang="zh-CN" altLang="en-US" dirty="0"/>
                    </a:p>
                  </a:txBody>
                  <a:tcPr/>
                </a:tc>
                <a:tc>
                  <a:txBody>
                    <a:bodyPr/>
                    <a:lstStyle/>
                    <a:p>
                      <a:r>
                        <a:rPr lang="en-US" altLang="zh-CN" dirty="0" smtClean="0"/>
                        <a:t>content</a:t>
                      </a:r>
                      <a:endParaRPr lang="zh-CN" altLang="en-US" dirty="0"/>
                    </a:p>
                  </a:txBody>
                  <a:tcPr/>
                </a:tc>
                <a:tc>
                  <a:txBody>
                    <a:bodyPr/>
                    <a:lstStyle/>
                    <a:p>
                      <a:r>
                        <a:rPr lang="en-US" altLang="zh-CN" dirty="0" err="1" smtClean="0"/>
                        <a:t>word_count</a:t>
                      </a:r>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Morning</a:t>
                      </a:r>
                      <a:r>
                        <a:rPr lang="mr-IN" altLang="zh-CN" dirty="0" smtClean="0"/>
                        <a:t>…</a:t>
                      </a:r>
                      <a:endParaRPr lang="zh-CN" altLang="en-US" dirty="0"/>
                    </a:p>
                  </a:txBody>
                  <a:tcPr/>
                </a:tc>
                <a:tc>
                  <a:txBody>
                    <a:bodyPr/>
                    <a:lstStyle/>
                    <a:p>
                      <a:r>
                        <a:rPr lang="en-US" altLang="zh-CN" dirty="0" smtClean="0"/>
                        <a:t>100</a:t>
                      </a:r>
                      <a:endParaRPr lang="zh-CN" altLang="en-US" dirty="0"/>
                    </a:p>
                  </a:txBody>
                  <a:tcPr/>
                </a:tc>
              </a:tr>
              <a:tr h="370840">
                <a:tc>
                  <a:txBody>
                    <a:bodyPr/>
                    <a:lstStyle/>
                    <a:p>
                      <a:r>
                        <a:rPr lang="en-US" altLang="zh-CN" dirty="0" smtClean="0"/>
                        <a:t>2</a:t>
                      </a:r>
                      <a:endParaRPr lang="zh-CN" altLang="en-US" dirty="0"/>
                    </a:p>
                  </a:txBody>
                  <a:tcPr/>
                </a:tc>
                <a:tc>
                  <a:txBody>
                    <a:bodyPr/>
                    <a:lstStyle/>
                    <a:p>
                      <a:r>
                        <a:rPr lang="en-US" altLang="zh-CN" dirty="0" smtClean="0"/>
                        <a:t>Night</a:t>
                      </a:r>
                      <a:r>
                        <a:rPr lang="mr-IN" altLang="zh-CN" dirty="0" smtClean="0"/>
                        <a:t>…</a:t>
                      </a:r>
                      <a:endParaRPr lang="zh-CN" altLang="en-US" dirty="0"/>
                    </a:p>
                  </a:txBody>
                  <a:tcPr/>
                </a:tc>
                <a:tc>
                  <a:txBody>
                    <a:bodyPr/>
                    <a:lstStyle/>
                    <a:p>
                      <a:r>
                        <a:rPr lang="en-US" altLang="zh-CN" dirty="0" smtClean="0"/>
                        <a:t>200</a:t>
                      </a:r>
                      <a:endParaRPr lang="zh-CN" altLang="en-US" dirty="0"/>
                    </a:p>
                  </a:txBody>
                  <a:tcPr/>
                </a:tc>
              </a:tr>
            </a:tbl>
          </a:graphicData>
        </a:graphic>
      </p:graphicFrame>
      <p:sp>
        <p:nvSpPr>
          <p:cNvPr id="9" name="右箭头 8"/>
          <p:cNvSpPr/>
          <p:nvPr/>
        </p:nvSpPr>
        <p:spPr>
          <a:xfrm rot="20809701">
            <a:off x="2801272" y="1266655"/>
            <a:ext cx="3910677" cy="23160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p>
        </p:txBody>
      </p:sp>
      <p:sp>
        <p:nvSpPr>
          <p:cNvPr id="11" name="右箭头 10"/>
          <p:cNvSpPr/>
          <p:nvPr/>
        </p:nvSpPr>
        <p:spPr>
          <a:xfrm rot="949732">
            <a:off x="4130762" y="2222612"/>
            <a:ext cx="2759307" cy="242981"/>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kumimoji="1" lang="zh-CN" altLang="en-US"/>
          </a:p>
        </p:txBody>
      </p:sp>
      <p:pic>
        <p:nvPicPr>
          <p:cNvPr id="12" name="图片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043" y="3599065"/>
            <a:ext cx="3315625" cy="3013535"/>
          </a:xfrm>
          <a:prstGeom prst="rect">
            <a:avLst/>
          </a:prstGeom>
        </p:spPr>
      </p:pic>
      <p:sp>
        <p:nvSpPr>
          <p:cNvPr id="13" name="矩形 12"/>
          <p:cNvSpPr/>
          <p:nvPr/>
        </p:nvSpPr>
        <p:spPr>
          <a:xfrm>
            <a:off x="590894" y="121371"/>
            <a:ext cx="6096000" cy="1477328"/>
          </a:xfrm>
          <a:prstGeom prst="rect">
            <a:avLst/>
          </a:prstGeom>
        </p:spPr>
        <p:txBody>
          <a:bodyPr>
            <a:spAutoFit/>
          </a:bodyPr>
          <a:lstStyle/>
          <a:p>
            <a:pPr fontAlgn="base">
              <a:buFont typeface="Arial" charset="0"/>
              <a:buChar char="•"/>
            </a:pPr>
            <a:r>
              <a:rPr lang="en-US" altLang="zh-CN" b="0" i="0" dirty="0" smtClean="0">
                <a:solidFill>
                  <a:srgbClr val="424242"/>
                </a:solidFill>
                <a:effectLst/>
                <a:latin typeface="Open Sans" charset="0"/>
              </a:rPr>
              <a:t>Tables</a:t>
            </a:r>
          </a:p>
          <a:p>
            <a:pPr fontAlgn="base">
              <a:buFont typeface="Arial" charset="0"/>
              <a:buChar char="•"/>
            </a:pPr>
            <a:r>
              <a:rPr lang="en-US" altLang="zh-CN" b="0" i="0" dirty="0" smtClean="0">
                <a:solidFill>
                  <a:srgbClr val="424242"/>
                </a:solidFill>
                <a:effectLst/>
                <a:latin typeface="Open Sans" charset="0"/>
              </a:rPr>
              <a:t>Indexes</a:t>
            </a:r>
          </a:p>
          <a:p>
            <a:pPr fontAlgn="base">
              <a:buFont typeface="Arial" charset="0"/>
              <a:buChar char="•"/>
            </a:pPr>
            <a:r>
              <a:rPr lang="en-US" altLang="zh-CN" b="0" i="0" dirty="0" smtClean="0">
                <a:solidFill>
                  <a:srgbClr val="424242"/>
                </a:solidFill>
                <a:effectLst/>
                <a:latin typeface="Open Sans" charset="0"/>
              </a:rPr>
              <a:t>Views</a:t>
            </a:r>
          </a:p>
          <a:p>
            <a:pPr fontAlgn="base">
              <a:buFont typeface="Arial" charset="0"/>
              <a:buChar char="•"/>
            </a:pPr>
            <a:r>
              <a:rPr lang="en-US" altLang="zh-CN" b="0" i="0" dirty="0" smtClean="0">
                <a:solidFill>
                  <a:srgbClr val="424242"/>
                </a:solidFill>
                <a:effectLst/>
                <a:latin typeface="Open Sans" charset="0"/>
              </a:rPr>
              <a:t>Stored Procedures</a:t>
            </a:r>
          </a:p>
          <a:p>
            <a:pPr fontAlgn="base">
              <a:buFont typeface="Arial" charset="0"/>
              <a:buChar char="•"/>
            </a:pPr>
            <a:r>
              <a:rPr lang="en-US" altLang="zh-CN" b="0" i="0" dirty="0" smtClean="0">
                <a:solidFill>
                  <a:srgbClr val="424242"/>
                </a:solidFill>
                <a:effectLst/>
                <a:latin typeface="Open Sans" charset="0"/>
              </a:rPr>
              <a:t>Triggers</a:t>
            </a:r>
            <a:endParaRPr lang="en-US" altLang="zh-CN" b="0" i="0" dirty="0">
              <a:solidFill>
                <a:srgbClr val="424242"/>
              </a:solidFill>
              <a:effectLst/>
              <a:latin typeface="Open Sans" charset="0"/>
            </a:endParaRPr>
          </a:p>
        </p:txBody>
      </p:sp>
    </p:spTree>
    <p:extLst>
      <p:ext uri="{BB962C8B-B14F-4D97-AF65-F5344CB8AC3E}">
        <p14:creationId xmlns:p14="http://schemas.microsoft.com/office/powerpoint/2010/main" val="9511087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133600" y="2141558"/>
            <a:ext cx="6096000" cy="64633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a:spAutoFit/>
          </a:bodyPr>
          <a:lstStyle/>
          <a:p>
            <a:r>
              <a:rPr lang="en-US" altLang="zh-CN" b="0" i="0" dirty="0" smtClean="0">
                <a:solidFill>
                  <a:srgbClr val="000000"/>
                </a:solidFill>
                <a:effectLst/>
                <a:latin typeface="Verdana" charset="0"/>
              </a:rPr>
              <a:t>SQL is a standard language for storing, manipulating and retrieving data in databases.</a:t>
            </a:r>
            <a:endParaRPr lang="zh-CN" altLang="en-US" dirty="0"/>
          </a:p>
        </p:txBody>
      </p:sp>
      <p:sp>
        <p:nvSpPr>
          <p:cNvPr id="6" name="矩形 5"/>
          <p:cNvSpPr/>
          <p:nvPr/>
        </p:nvSpPr>
        <p:spPr>
          <a:xfrm>
            <a:off x="2546904" y="783766"/>
            <a:ext cx="5269391" cy="369332"/>
          </a:xfrm>
          <a:prstGeom prst="rect">
            <a:avLst/>
          </a:prstGeom>
        </p:spPr>
        <p:txBody>
          <a:bodyPr wrap="none">
            <a:spAutoFit/>
          </a:bodyPr>
          <a:lstStyle/>
          <a:p>
            <a:pPr>
              <a:buFont typeface="Arial" charset="0"/>
              <a:buChar char="•"/>
            </a:pPr>
            <a:r>
              <a:rPr lang="en-US" altLang="zh-CN" b="0" i="0" dirty="0" smtClean="0">
                <a:solidFill>
                  <a:srgbClr val="000000"/>
                </a:solidFill>
                <a:effectLst/>
                <a:latin typeface="Verdana" charset="0"/>
              </a:rPr>
              <a:t>SQL stands for Structured Query Language</a:t>
            </a:r>
            <a:endParaRPr lang="en-US" altLang="zh-CN" b="0" i="0" dirty="0">
              <a:solidFill>
                <a:srgbClr val="000000"/>
              </a:solidFill>
              <a:effectLst/>
              <a:latin typeface="Verdana" charset="0"/>
            </a:endParaRPr>
          </a:p>
        </p:txBody>
      </p:sp>
    </p:spTree>
    <p:extLst>
      <p:ext uri="{BB962C8B-B14F-4D97-AF65-F5344CB8AC3E}">
        <p14:creationId xmlns:p14="http://schemas.microsoft.com/office/powerpoint/2010/main" val="2073322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90550" y="493276"/>
            <a:ext cx="6096000" cy="3416320"/>
          </a:xfrm>
          <a:prstGeom prst="rect">
            <a:avLst/>
          </a:prstGeom>
        </p:spPr>
        <p:txBody>
          <a:bodyPr>
            <a:spAutoFit/>
          </a:bodyPr>
          <a:lstStyle/>
          <a:p>
            <a:pPr marL="342900" indent="-342900">
              <a:buAutoNum type="arabicPeriod"/>
            </a:pPr>
            <a:r>
              <a:rPr lang="en-US" altLang="zh-CN" b="0" i="0" dirty="0" smtClean="0">
                <a:solidFill>
                  <a:srgbClr val="3E3E40"/>
                </a:solidFill>
                <a:effectLst/>
                <a:latin typeface="Oxygen" charset="0"/>
              </a:rPr>
              <a:t>A </a:t>
            </a:r>
            <a:r>
              <a:rPr lang="en-US" altLang="zh-CN" b="0" i="1" dirty="0" smtClean="0">
                <a:solidFill>
                  <a:srgbClr val="3E3E40"/>
                </a:solidFill>
                <a:effectLst/>
                <a:latin typeface="Oxygen" charset="0"/>
              </a:rPr>
              <a:t>relational database</a:t>
            </a:r>
            <a:r>
              <a:rPr lang="en-US" altLang="zh-CN" b="0" i="0" dirty="0" smtClean="0">
                <a:solidFill>
                  <a:srgbClr val="3E3E40"/>
                </a:solidFill>
                <a:effectLst/>
                <a:latin typeface="Oxygen" charset="0"/>
              </a:rPr>
              <a:t> is a database that organizes information into one or more tables. Here the relational database contains one table. </a:t>
            </a:r>
          </a:p>
          <a:p>
            <a:pPr marL="342900" indent="-342900">
              <a:buAutoNum type="arabicPeriod"/>
            </a:pPr>
            <a:r>
              <a:rPr lang="en-US" altLang="zh-CN" dirty="0" smtClean="0"/>
              <a:t/>
            </a:r>
            <a:br>
              <a:rPr lang="en-US" altLang="zh-CN" dirty="0" smtClean="0"/>
            </a:br>
            <a:r>
              <a:rPr lang="en-US" altLang="zh-CN" b="0" i="0" dirty="0" smtClean="0">
                <a:solidFill>
                  <a:srgbClr val="3E3E40"/>
                </a:solidFill>
                <a:effectLst/>
                <a:latin typeface="Oxygen" charset="0"/>
              </a:rPr>
              <a:t>A </a:t>
            </a:r>
            <a:r>
              <a:rPr lang="en-US" altLang="zh-CN" b="0" i="1" dirty="0" smtClean="0">
                <a:solidFill>
                  <a:srgbClr val="3E3E40"/>
                </a:solidFill>
                <a:effectLst/>
                <a:latin typeface="Oxygen" charset="0"/>
              </a:rPr>
              <a:t>table</a:t>
            </a:r>
            <a:r>
              <a:rPr lang="en-US" altLang="zh-CN" b="0" i="0" dirty="0" smtClean="0">
                <a:solidFill>
                  <a:srgbClr val="3E3E40"/>
                </a:solidFill>
                <a:effectLst/>
                <a:latin typeface="Oxygen" charset="0"/>
              </a:rPr>
              <a:t> is a collection of data organized into rows and columns. Tables are sometimes referred to as </a:t>
            </a:r>
            <a:r>
              <a:rPr lang="en-US" altLang="zh-CN" b="0" i="1" dirty="0" smtClean="0">
                <a:solidFill>
                  <a:srgbClr val="3E3E40"/>
                </a:solidFill>
                <a:effectLst/>
                <a:latin typeface="Oxygen" charset="0"/>
              </a:rPr>
              <a:t>relations</a:t>
            </a:r>
            <a:r>
              <a:rPr lang="en-US" altLang="zh-CN" b="0" i="0" dirty="0" smtClean="0">
                <a:solidFill>
                  <a:srgbClr val="3E3E40"/>
                </a:solidFill>
                <a:effectLst/>
                <a:latin typeface="Oxygen" charset="0"/>
              </a:rPr>
              <a:t>. Here the table is </a:t>
            </a:r>
            <a:r>
              <a:rPr lang="en-US" altLang="zh-CN" dirty="0" smtClean="0"/>
              <a:t>celebs</a:t>
            </a:r>
            <a:r>
              <a:rPr lang="en-US" altLang="zh-CN" b="0" i="0" dirty="0" smtClean="0">
                <a:solidFill>
                  <a:srgbClr val="3E3E40"/>
                </a:solidFill>
                <a:effectLst/>
                <a:latin typeface="Oxygen" charset="0"/>
              </a:rPr>
              <a:t>. </a:t>
            </a:r>
          </a:p>
          <a:p>
            <a:pPr marL="342900" indent="-342900">
              <a:buAutoNum type="arabicPeriod"/>
            </a:pPr>
            <a:r>
              <a:rPr lang="en-US" altLang="zh-CN" dirty="0" smtClean="0"/>
              <a:t/>
            </a:r>
            <a:br>
              <a:rPr lang="en-US" altLang="zh-CN" dirty="0" smtClean="0"/>
            </a:br>
            <a:r>
              <a:rPr lang="en-US" altLang="zh-CN" b="0" i="0" dirty="0" smtClean="0">
                <a:solidFill>
                  <a:srgbClr val="3E3E40"/>
                </a:solidFill>
                <a:effectLst/>
                <a:latin typeface="Oxygen" charset="0"/>
              </a:rPr>
              <a:t>A </a:t>
            </a:r>
            <a:r>
              <a:rPr lang="en-US" altLang="zh-CN" b="0" i="1" dirty="0" smtClean="0">
                <a:solidFill>
                  <a:srgbClr val="3E3E40"/>
                </a:solidFill>
                <a:effectLst/>
                <a:latin typeface="Oxygen" charset="0"/>
              </a:rPr>
              <a:t>column</a:t>
            </a:r>
            <a:r>
              <a:rPr lang="en-US" altLang="zh-CN" b="0" i="0" dirty="0" smtClean="0">
                <a:solidFill>
                  <a:srgbClr val="3E3E40"/>
                </a:solidFill>
                <a:effectLst/>
                <a:latin typeface="Oxygen" charset="0"/>
              </a:rPr>
              <a:t> is a set of data values of a particular type. Here </a:t>
            </a:r>
            <a:r>
              <a:rPr lang="en-US" altLang="zh-CN" dirty="0" smtClean="0"/>
              <a:t>id</a:t>
            </a:r>
            <a:r>
              <a:rPr lang="en-US" altLang="zh-CN" b="0" i="0" dirty="0" smtClean="0">
                <a:solidFill>
                  <a:srgbClr val="3E3E40"/>
                </a:solidFill>
                <a:effectLst/>
                <a:latin typeface="Oxygen" charset="0"/>
              </a:rPr>
              <a:t>, </a:t>
            </a:r>
            <a:r>
              <a:rPr lang="en-US" altLang="zh-CN" dirty="0" smtClean="0"/>
              <a:t>name</a:t>
            </a:r>
            <a:r>
              <a:rPr lang="en-US" altLang="zh-CN" b="0" i="0" dirty="0" smtClean="0">
                <a:solidFill>
                  <a:srgbClr val="3E3E40"/>
                </a:solidFill>
                <a:effectLst/>
                <a:latin typeface="Oxygen" charset="0"/>
              </a:rPr>
              <a:t>, and </a:t>
            </a:r>
            <a:r>
              <a:rPr lang="en-US" altLang="zh-CN" dirty="0" err="1" smtClean="0"/>
              <a:t>age</a:t>
            </a:r>
            <a:r>
              <a:rPr lang="en-US" altLang="zh-CN" b="0" i="0" dirty="0" err="1" smtClean="0">
                <a:solidFill>
                  <a:srgbClr val="3E3E40"/>
                </a:solidFill>
                <a:effectLst/>
                <a:latin typeface="Oxygen" charset="0"/>
              </a:rPr>
              <a:t>are</a:t>
            </a:r>
            <a:r>
              <a:rPr lang="en-US" altLang="zh-CN" b="0" i="0" dirty="0" smtClean="0">
                <a:solidFill>
                  <a:srgbClr val="3E3E40"/>
                </a:solidFill>
                <a:effectLst/>
                <a:latin typeface="Oxygen" charset="0"/>
              </a:rPr>
              <a:t> each columns. </a:t>
            </a:r>
          </a:p>
          <a:p>
            <a:pPr marL="342900" indent="-342900">
              <a:buAutoNum type="arabicPeriod"/>
            </a:pPr>
            <a:r>
              <a:rPr lang="en-US" altLang="zh-CN" dirty="0" smtClean="0"/>
              <a:t/>
            </a:r>
            <a:br>
              <a:rPr lang="en-US" altLang="zh-CN" dirty="0" smtClean="0"/>
            </a:br>
            <a:r>
              <a:rPr lang="en-US" altLang="zh-CN" b="0" i="0" dirty="0" smtClean="0">
                <a:solidFill>
                  <a:srgbClr val="3E3E40"/>
                </a:solidFill>
                <a:effectLst/>
                <a:latin typeface="Oxygen" charset="0"/>
              </a:rPr>
              <a:t>A </a:t>
            </a:r>
            <a:r>
              <a:rPr lang="en-US" altLang="zh-CN" b="0" i="1" dirty="0" smtClean="0">
                <a:solidFill>
                  <a:srgbClr val="3E3E40"/>
                </a:solidFill>
                <a:effectLst/>
                <a:latin typeface="Oxygen" charset="0"/>
              </a:rPr>
              <a:t>row</a:t>
            </a:r>
            <a:r>
              <a:rPr lang="en-US" altLang="zh-CN" b="0" i="0" dirty="0" smtClean="0">
                <a:solidFill>
                  <a:srgbClr val="3E3E40"/>
                </a:solidFill>
                <a:effectLst/>
                <a:latin typeface="Oxygen" charset="0"/>
              </a:rPr>
              <a:t> is a single record in a table.</a:t>
            </a:r>
            <a:endParaRPr lang="zh-CN" altLang="en-US" dirty="0"/>
          </a:p>
        </p:txBody>
      </p:sp>
      <p:sp>
        <p:nvSpPr>
          <p:cNvPr id="5" name="矩形 4"/>
          <p:cNvSpPr/>
          <p:nvPr/>
        </p:nvSpPr>
        <p:spPr>
          <a:xfrm>
            <a:off x="6686550" y="785723"/>
            <a:ext cx="6096000" cy="1200329"/>
          </a:xfrm>
          <a:prstGeom prst="rect">
            <a:avLst/>
          </a:prstGeom>
        </p:spPr>
        <p:txBody>
          <a:bodyPr>
            <a:spAutoFit/>
          </a:bodyPr>
          <a:lstStyle/>
          <a:p>
            <a:pPr fontAlgn="base"/>
            <a:r>
              <a:rPr lang="en-US" altLang="zh-CN" b="0" i="0" dirty="0" smtClean="0">
                <a:solidFill>
                  <a:srgbClr val="00B050"/>
                </a:solidFill>
                <a:effectLst/>
                <a:latin typeface="Oxygen" charset="0"/>
              </a:rPr>
              <a:t>Create</a:t>
            </a:r>
          </a:p>
          <a:p>
            <a:pPr fontAlgn="base"/>
            <a:r>
              <a:rPr lang="en-US" altLang="zh-CN" b="0" i="0" dirty="0" smtClean="0">
                <a:solidFill>
                  <a:srgbClr val="00B050"/>
                </a:solidFill>
                <a:effectLst/>
                <a:latin typeface="inherit" charset="0"/>
              </a:rPr>
              <a:t>CREATE</a:t>
            </a:r>
            <a:r>
              <a:rPr lang="en-US" altLang="zh-CN" b="0" i="0" dirty="0" smtClean="0">
                <a:solidFill>
                  <a:srgbClr val="00B050"/>
                </a:solidFill>
                <a:effectLst/>
                <a:latin typeface="Monaco" charset="0"/>
              </a:rPr>
              <a:t> </a:t>
            </a:r>
            <a:r>
              <a:rPr lang="en-US" altLang="zh-CN" b="0" i="0" dirty="0" smtClean="0">
                <a:solidFill>
                  <a:srgbClr val="00B050"/>
                </a:solidFill>
                <a:effectLst/>
                <a:latin typeface="inherit" charset="0"/>
              </a:rPr>
              <a:t>TABLE</a:t>
            </a:r>
            <a:r>
              <a:rPr lang="en-US" altLang="zh-CN" b="0" i="0" dirty="0" smtClean="0">
                <a:solidFill>
                  <a:srgbClr val="00B050"/>
                </a:solidFill>
                <a:effectLst/>
                <a:latin typeface="Monaco" charset="0"/>
              </a:rPr>
              <a:t> </a:t>
            </a:r>
            <a:r>
              <a:rPr lang="en-US" altLang="zh-CN" b="0" i="0" dirty="0" err="1" smtClean="0">
                <a:solidFill>
                  <a:srgbClr val="00B050"/>
                </a:solidFill>
                <a:effectLst/>
                <a:latin typeface="Monaco" charset="0"/>
              </a:rPr>
              <a:t>table_name</a:t>
            </a:r>
            <a:r>
              <a:rPr lang="en-US" altLang="zh-CN" b="0" i="0" dirty="0" smtClean="0">
                <a:solidFill>
                  <a:srgbClr val="00B050"/>
                </a:solidFill>
                <a:effectLst/>
                <a:latin typeface="Monaco" charset="0"/>
              </a:rPr>
              <a:t> ( column_1 </a:t>
            </a:r>
            <a:r>
              <a:rPr lang="en-US" altLang="zh-CN" b="0" i="0" dirty="0" err="1" smtClean="0">
                <a:solidFill>
                  <a:srgbClr val="00B050"/>
                </a:solidFill>
                <a:effectLst/>
                <a:latin typeface="Monaco" charset="0"/>
              </a:rPr>
              <a:t>data_type</a:t>
            </a:r>
            <a:r>
              <a:rPr lang="en-US" altLang="zh-CN" b="0" i="0" dirty="0" smtClean="0">
                <a:solidFill>
                  <a:srgbClr val="00B050"/>
                </a:solidFill>
                <a:effectLst/>
                <a:latin typeface="Monaco" charset="0"/>
              </a:rPr>
              <a:t>, column_2 </a:t>
            </a:r>
            <a:r>
              <a:rPr lang="en-US" altLang="zh-CN" b="0" i="0" dirty="0" err="1" smtClean="0">
                <a:solidFill>
                  <a:srgbClr val="00B050"/>
                </a:solidFill>
                <a:effectLst/>
                <a:latin typeface="Monaco" charset="0"/>
              </a:rPr>
              <a:t>data_type</a:t>
            </a:r>
            <a:r>
              <a:rPr lang="en-US" altLang="zh-CN" b="0" i="0" dirty="0" smtClean="0">
                <a:solidFill>
                  <a:srgbClr val="00B050"/>
                </a:solidFill>
                <a:effectLst/>
                <a:latin typeface="Monaco" charset="0"/>
              </a:rPr>
              <a:t>, column_3 </a:t>
            </a:r>
            <a:r>
              <a:rPr lang="en-US" altLang="zh-CN" b="0" i="0" dirty="0" err="1" smtClean="0">
                <a:solidFill>
                  <a:srgbClr val="00B050"/>
                </a:solidFill>
                <a:effectLst/>
                <a:latin typeface="Monaco" charset="0"/>
              </a:rPr>
              <a:t>data_type</a:t>
            </a:r>
            <a:r>
              <a:rPr lang="en-US" altLang="zh-CN" b="0" i="0" dirty="0" smtClean="0">
                <a:solidFill>
                  <a:srgbClr val="00B050"/>
                </a:solidFill>
                <a:effectLst/>
                <a:latin typeface="Monaco" charset="0"/>
              </a:rPr>
              <a:t> );</a:t>
            </a:r>
            <a:endParaRPr lang="en-US" altLang="zh-CN" b="0" i="0" dirty="0">
              <a:solidFill>
                <a:srgbClr val="00B050"/>
              </a:solidFill>
              <a:effectLst/>
              <a:latin typeface="Monaco" charset="0"/>
            </a:endParaRPr>
          </a:p>
        </p:txBody>
      </p:sp>
      <p:sp>
        <p:nvSpPr>
          <p:cNvPr id="6" name="矩形 5"/>
          <p:cNvSpPr/>
          <p:nvPr/>
        </p:nvSpPr>
        <p:spPr>
          <a:xfrm>
            <a:off x="6562725" y="2505760"/>
            <a:ext cx="6096000" cy="646331"/>
          </a:xfrm>
          <a:prstGeom prst="rect">
            <a:avLst/>
          </a:prstGeom>
        </p:spPr>
        <p:txBody>
          <a:bodyPr>
            <a:spAutoFit/>
          </a:bodyPr>
          <a:lstStyle/>
          <a:p>
            <a:r>
              <a:rPr lang="en-US" altLang="zh-CN" b="0" i="0" dirty="0" smtClean="0">
                <a:solidFill>
                  <a:srgbClr val="0070C0"/>
                </a:solidFill>
                <a:effectLst/>
                <a:latin typeface="Monaco" charset="0"/>
              </a:rPr>
              <a:t>INSERT INTO celebs (id, name, age) VALUES (1, 'Justin Bieber', 21);</a:t>
            </a:r>
            <a:endParaRPr lang="zh-CN" altLang="en-US" dirty="0">
              <a:solidFill>
                <a:srgbClr val="0070C0"/>
              </a:solidFill>
            </a:endParaRPr>
          </a:p>
        </p:txBody>
      </p:sp>
      <p:sp>
        <p:nvSpPr>
          <p:cNvPr id="7" name="矩形 6"/>
          <p:cNvSpPr/>
          <p:nvPr/>
        </p:nvSpPr>
        <p:spPr>
          <a:xfrm>
            <a:off x="6562725" y="3597325"/>
            <a:ext cx="3493264" cy="369332"/>
          </a:xfrm>
          <a:prstGeom prst="rect">
            <a:avLst/>
          </a:prstGeom>
        </p:spPr>
        <p:txBody>
          <a:bodyPr wrap="none">
            <a:spAutoFit/>
          </a:bodyPr>
          <a:lstStyle/>
          <a:p>
            <a:r>
              <a:rPr lang="en-US" altLang="zh-CN" b="0" i="0" dirty="0" smtClean="0">
                <a:solidFill>
                  <a:srgbClr val="FFC000"/>
                </a:solidFill>
                <a:effectLst/>
                <a:latin typeface="Monaco" charset="0"/>
              </a:rPr>
              <a:t>SELECT name FROM celebs;</a:t>
            </a:r>
            <a:endParaRPr lang="zh-CN" altLang="en-US" dirty="0">
              <a:solidFill>
                <a:srgbClr val="FFC000"/>
              </a:solidFill>
            </a:endParaRPr>
          </a:p>
        </p:txBody>
      </p:sp>
      <p:sp>
        <p:nvSpPr>
          <p:cNvPr id="8" name="矩形 7"/>
          <p:cNvSpPr/>
          <p:nvPr/>
        </p:nvSpPr>
        <p:spPr>
          <a:xfrm>
            <a:off x="7856567" y="3998536"/>
            <a:ext cx="4071949" cy="646331"/>
          </a:xfrm>
          <a:prstGeom prst="rect">
            <a:avLst/>
          </a:prstGeom>
        </p:spPr>
        <p:txBody>
          <a:bodyPr wrap="none">
            <a:spAutoFit/>
          </a:bodyPr>
          <a:lstStyle/>
          <a:p>
            <a:r>
              <a:rPr lang="en-US" altLang="zh-CN" dirty="0" smtClean="0"/>
              <a:t>SELECT</a:t>
            </a:r>
            <a:r>
              <a:rPr lang="en-US" altLang="zh-CN" dirty="0"/>
              <a:t> statements always return a </a:t>
            </a:r>
            <a:r>
              <a:rPr lang="en-US" altLang="zh-CN" dirty="0" smtClean="0"/>
              <a:t>new</a:t>
            </a:r>
          </a:p>
          <a:p>
            <a:r>
              <a:rPr lang="en-US" altLang="zh-CN" dirty="0" smtClean="0"/>
              <a:t> </a:t>
            </a:r>
            <a:r>
              <a:rPr lang="en-US" altLang="zh-CN" dirty="0"/>
              <a:t>table called the </a:t>
            </a:r>
            <a:r>
              <a:rPr lang="en-US" altLang="zh-CN" i="1" dirty="0"/>
              <a:t>result set</a:t>
            </a:r>
            <a:r>
              <a:rPr lang="en-US" altLang="zh-CN" dirty="0"/>
              <a:t>.</a:t>
            </a:r>
            <a:endParaRPr lang="zh-CN" altLang="en-US" dirty="0"/>
          </a:p>
        </p:txBody>
      </p:sp>
      <p:sp>
        <p:nvSpPr>
          <p:cNvPr id="9" name="矩形 8"/>
          <p:cNvSpPr/>
          <p:nvPr/>
        </p:nvSpPr>
        <p:spPr>
          <a:xfrm>
            <a:off x="6493004" y="4979909"/>
            <a:ext cx="5698996" cy="369332"/>
          </a:xfrm>
          <a:prstGeom prst="rect">
            <a:avLst/>
          </a:prstGeom>
        </p:spPr>
        <p:txBody>
          <a:bodyPr wrap="none">
            <a:spAutoFit/>
          </a:bodyPr>
          <a:lstStyle/>
          <a:p>
            <a:r>
              <a:rPr lang="en-US" altLang="zh-CN" b="0" i="0" dirty="0" smtClean="0">
                <a:solidFill>
                  <a:srgbClr val="00B0F0"/>
                </a:solidFill>
                <a:effectLst/>
                <a:latin typeface="Monaco" charset="0"/>
              </a:rPr>
              <a:t>UPDATE celebs SET age = 22 WHERE id = 1;</a:t>
            </a:r>
            <a:endParaRPr lang="zh-CN" altLang="en-US" dirty="0">
              <a:solidFill>
                <a:srgbClr val="00B0F0"/>
              </a:solidFill>
            </a:endParaRPr>
          </a:p>
        </p:txBody>
      </p:sp>
      <p:sp>
        <p:nvSpPr>
          <p:cNvPr id="10" name="矩形 9"/>
          <p:cNvSpPr/>
          <p:nvPr/>
        </p:nvSpPr>
        <p:spPr>
          <a:xfrm>
            <a:off x="4480307" y="5609809"/>
            <a:ext cx="7658100" cy="369332"/>
          </a:xfrm>
          <a:prstGeom prst="rect">
            <a:avLst/>
          </a:prstGeom>
        </p:spPr>
        <p:txBody>
          <a:bodyPr wrap="square">
            <a:spAutoFit/>
          </a:bodyPr>
          <a:lstStyle/>
          <a:p>
            <a:r>
              <a:rPr lang="en-US" altLang="zh-CN" b="0" i="0" dirty="0" smtClean="0">
                <a:solidFill>
                  <a:srgbClr val="00B0F0"/>
                </a:solidFill>
                <a:effectLst/>
                <a:latin typeface="Monaco" charset="0"/>
              </a:rPr>
              <a:t>ALTER TABLE celebs ADD COLUMN </a:t>
            </a:r>
            <a:r>
              <a:rPr lang="en-US" altLang="zh-CN" b="0" i="0" dirty="0" err="1" smtClean="0">
                <a:solidFill>
                  <a:srgbClr val="00B0F0"/>
                </a:solidFill>
                <a:effectLst/>
                <a:latin typeface="Monaco" charset="0"/>
              </a:rPr>
              <a:t>twitter_handle</a:t>
            </a:r>
            <a:r>
              <a:rPr lang="en-US" altLang="zh-CN" b="0" i="0" dirty="0" smtClean="0">
                <a:solidFill>
                  <a:srgbClr val="00B0F0"/>
                </a:solidFill>
                <a:effectLst/>
                <a:latin typeface="Monaco" charset="0"/>
              </a:rPr>
              <a:t> TEXT;</a:t>
            </a:r>
            <a:endParaRPr lang="zh-CN" altLang="en-US" dirty="0">
              <a:solidFill>
                <a:srgbClr val="00B0F0"/>
              </a:solidFill>
            </a:endParaRPr>
          </a:p>
        </p:txBody>
      </p:sp>
      <p:sp>
        <p:nvSpPr>
          <p:cNvPr id="11" name="矩形 10"/>
          <p:cNvSpPr/>
          <p:nvPr/>
        </p:nvSpPr>
        <p:spPr>
          <a:xfrm>
            <a:off x="5014913" y="6288019"/>
            <a:ext cx="6913603" cy="369332"/>
          </a:xfrm>
          <a:prstGeom prst="rect">
            <a:avLst/>
          </a:prstGeom>
        </p:spPr>
        <p:txBody>
          <a:bodyPr wrap="square">
            <a:spAutoFit/>
          </a:bodyPr>
          <a:lstStyle/>
          <a:p>
            <a:r>
              <a:rPr lang="en-US" altLang="zh-CN" b="0" i="0" dirty="0" smtClean="0">
                <a:solidFill>
                  <a:srgbClr val="FF0000"/>
                </a:solidFill>
                <a:effectLst/>
                <a:latin typeface="Monaco" charset="0"/>
              </a:rPr>
              <a:t>DELETE FROM celebs WHERE </a:t>
            </a:r>
            <a:r>
              <a:rPr lang="en-US" altLang="zh-CN" b="0" i="0" dirty="0" err="1" smtClean="0">
                <a:solidFill>
                  <a:srgbClr val="FF0000"/>
                </a:solidFill>
                <a:effectLst/>
                <a:latin typeface="Monaco" charset="0"/>
              </a:rPr>
              <a:t>twitter_handle</a:t>
            </a:r>
            <a:r>
              <a:rPr lang="en-US" altLang="zh-CN" b="0" i="0" dirty="0" smtClean="0">
                <a:solidFill>
                  <a:srgbClr val="FF0000"/>
                </a:solidFill>
                <a:effectLst/>
                <a:latin typeface="Monaco" charset="0"/>
              </a:rPr>
              <a:t> IS NULL;</a:t>
            </a:r>
            <a:endParaRPr lang="zh-CN" altLang="en-US" dirty="0">
              <a:solidFill>
                <a:srgbClr val="FF0000"/>
              </a:solidFill>
            </a:endParaRPr>
          </a:p>
        </p:txBody>
      </p:sp>
    </p:spTree>
    <p:extLst>
      <p:ext uri="{BB962C8B-B14F-4D97-AF65-F5344CB8AC3E}">
        <p14:creationId xmlns:p14="http://schemas.microsoft.com/office/powerpoint/2010/main" val="1564709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24564" y="786869"/>
            <a:ext cx="4871847" cy="369332"/>
          </a:xfrm>
          <a:prstGeom prst="rect">
            <a:avLst/>
          </a:prstGeom>
        </p:spPr>
        <p:txBody>
          <a:bodyPr wrap="none">
            <a:spAutoFit/>
          </a:bodyPr>
          <a:lstStyle/>
          <a:p>
            <a:r>
              <a:rPr lang="en-US" altLang="zh-CN" b="0" i="0" dirty="0" smtClean="0">
                <a:solidFill>
                  <a:srgbClr val="FF0000"/>
                </a:solidFill>
                <a:effectLst/>
                <a:latin typeface="Monaco" charset="0"/>
              </a:rPr>
              <a:t>SELECT DISTINCT genre FROM movies;</a:t>
            </a:r>
            <a:endParaRPr lang="zh-CN" altLang="en-US" dirty="0">
              <a:solidFill>
                <a:srgbClr val="FF0000"/>
              </a:solidFill>
            </a:endParaRPr>
          </a:p>
        </p:txBody>
      </p:sp>
      <p:sp>
        <p:nvSpPr>
          <p:cNvPr id="5" name="矩形 4"/>
          <p:cNvSpPr/>
          <p:nvPr/>
        </p:nvSpPr>
        <p:spPr>
          <a:xfrm>
            <a:off x="758269" y="543996"/>
            <a:ext cx="902811" cy="369332"/>
          </a:xfrm>
          <a:prstGeom prst="rect">
            <a:avLst/>
          </a:prstGeom>
        </p:spPr>
        <p:txBody>
          <a:bodyPr wrap="none">
            <a:spAutoFit/>
          </a:bodyPr>
          <a:lstStyle/>
          <a:p>
            <a:pPr fontAlgn="base"/>
            <a:r>
              <a:rPr lang="en-US" altLang="zh-CN" b="0" i="0" smtClean="0">
                <a:solidFill>
                  <a:srgbClr val="204056"/>
                </a:solidFill>
                <a:effectLst/>
                <a:latin typeface="Oxygen" charset="0"/>
              </a:rPr>
              <a:t>Queries</a:t>
            </a:r>
            <a:endParaRPr lang="en-US" altLang="zh-CN" b="0" i="0">
              <a:solidFill>
                <a:srgbClr val="204056"/>
              </a:solidFill>
              <a:effectLst/>
              <a:latin typeface="Oxygen" charset="0"/>
            </a:endParaRPr>
          </a:p>
        </p:txBody>
      </p:sp>
      <p:sp>
        <p:nvSpPr>
          <p:cNvPr id="6" name="矩形 5"/>
          <p:cNvSpPr/>
          <p:nvPr/>
        </p:nvSpPr>
        <p:spPr>
          <a:xfrm>
            <a:off x="2224564" y="58206"/>
            <a:ext cx="5285421" cy="369332"/>
          </a:xfrm>
          <a:prstGeom prst="rect">
            <a:avLst/>
          </a:prstGeom>
        </p:spPr>
        <p:txBody>
          <a:bodyPr wrap="none">
            <a:spAutoFit/>
          </a:bodyPr>
          <a:lstStyle/>
          <a:p>
            <a:r>
              <a:rPr lang="en-US" altLang="zh-CN" b="0" i="0" dirty="0" smtClean="0">
                <a:solidFill>
                  <a:schemeClr val="accent1"/>
                </a:solidFill>
                <a:effectLst/>
                <a:latin typeface="Monaco" charset="0"/>
              </a:rPr>
              <a:t>SELECT name, </a:t>
            </a:r>
            <a:r>
              <a:rPr lang="en-US" altLang="zh-CN" b="0" i="0" dirty="0" err="1" smtClean="0">
                <a:solidFill>
                  <a:schemeClr val="accent1"/>
                </a:solidFill>
                <a:effectLst/>
                <a:latin typeface="Monaco" charset="0"/>
              </a:rPr>
              <a:t>imdb_rating</a:t>
            </a:r>
            <a:r>
              <a:rPr lang="en-US" altLang="zh-CN" b="0" i="0" dirty="0" smtClean="0">
                <a:solidFill>
                  <a:schemeClr val="accent1"/>
                </a:solidFill>
                <a:effectLst/>
                <a:latin typeface="Monaco" charset="0"/>
              </a:rPr>
              <a:t> FROM movies;</a:t>
            </a:r>
            <a:endParaRPr lang="zh-CN" altLang="en-US" dirty="0">
              <a:solidFill>
                <a:schemeClr val="accent1"/>
              </a:solidFill>
            </a:endParaRPr>
          </a:p>
        </p:txBody>
      </p:sp>
      <p:sp>
        <p:nvSpPr>
          <p:cNvPr id="7" name="矩形 6"/>
          <p:cNvSpPr/>
          <p:nvPr/>
        </p:nvSpPr>
        <p:spPr>
          <a:xfrm>
            <a:off x="3119437" y="1192366"/>
            <a:ext cx="6096000" cy="646331"/>
          </a:xfrm>
          <a:prstGeom prst="rect">
            <a:avLst/>
          </a:prstGeom>
        </p:spPr>
        <p:txBody>
          <a:bodyPr>
            <a:spAutoFit/>
          </a:bodyPr>
          <a:lstStyle/>
          <a:p>
            <a:r>
              <a:rPr lang="en-US" altLang="zh-CN" b="0" i="0" smtClean="0">
                <a:solidFill>
                  <a:srgbClr val="3E3E40"/>
                </a:solidFill>
                <a:effectLst/>
                <a:latin typeface="Oxygen" charset="0"/>
              </a:rPr>
              <a:t>1. </a:t>
            </a:r>
            <a:r>
              <a:rPr lang="en-US" altLang="zh-CN" dirty="0" smtClean="0"/>
              <a:t>SELECT DISTINCT</a:t>
            </a:r>
            <a:r>
              <a:rPr lang="en-US" altLang="zh-CN" b="0" i="0" dirty="0" smtClean="0">
                <a:solidFill>
                  <a:srgbClr val="3E3E40"/>
                </a:solidFill>
                <a:effectLst/>
                <a:latin typeface="Oxygen" charset="0"/>
              </a:rPr>
              <a:t> specifies that the statement is going to be a query that returns unique values in the specified column(s)</a:t>
            </a:r>
            <a:endParaRPr lang="zh-CN" altLang="en-US" dirty="0"/>
          </a:p>
        </p:txBody>
      </p:sp>
      <p:sp>
        <p:nvSpPr>
          <p:cNvPr id="8" name="矩形 7"/>
          <p:cNvSpPr/>
          <p:nvPr/>
        </p:nvSpPr>
        <p:spPr>
          <a:xfrm>
            <a:off x="5448300" y="2378229"/>
            <a:ext cx="6096000" cy="2031325"/>
          </a:xfrm>
          <a:prstGeom prst="rect">
            <a:avLst/>
          </a:prstGeom>
        </p:spPr>
        <p:txBody>
          <a:bodyPr>
            <a:spAutoFit/>
          </a:bodyPr>
          <a:lstStyle/>
          <a:p>
            <a:pPr fontAlgn="base"/>
            <a:r>
              <a:rPr lang="en-US" altLang="zh-CN" b="0" i="0" dirty="0" smtClean="0">
                <a:solidFill>
                  <a:srgbClr val="3E3E40"/>
                </a:solidFill>
                <a:effectLst/>
                <a:latin typeface="Oxygen" charset="0"/>
              </a:rPr>
              <a:t>WHERE clause are:</a:t>
            </a:r>
          </a:p>
          <a:p>
            <a:pPr fontAlgn="base">
              <a:buFont typeface="Arial" charset="0"/>
              <a:buChar char="•"/>
            </a:pPr>
            <a:r>
              <a:rPr lang="en-US" altLang="zh-CN" b="0" i="0" dirty="0" smtClean="0">
                <a:solidFill>
                  <a:srgbClr val="3E3E40"/>
                </a:solidFill>
                <a:effectLst/>
                <a:latin typeface="inherit" charset="0"/>
              </a:rPr>
              <a:t>= equals</a:t>
            </a:r>
          </a:p>
          <a:p>
            <a:pPr fontAlgn="base">
              <a:buFont typeface="Arial" charset="0"/>
              <a:buChar char="•"/>
            </a:pPr>
            <a:r>
              <a:rPr lang="en-US" altLang="zh-CN" b="0" i="0" dirty="0" smtClean="0">
                <a:solidFill>
                  <a:srgbClr val="3E3E40"/>
                </a:solidFill>
                <a:effectLst/>
                <a:latin typeface="inherit" charset="0"/>
              </a:rPr>
              <a:t>!= not equals</a:t>
            </a:r>
          </a:p>
          <a:p>
            <a:pPr fontAlgn="base">
              <a:buFont typeface="Arial" charset="0"/>
              <a:buChar char="•"/>
            </a:pPr>
            <a:r>
              <a:rPr lang="en-US" altLang="zh-CN" b="0" i="0" dirty="0" smtClean="0">
                <a:solidFill>
                  <a:srgbClr val="3E3E40"/>
                </a:solidFill>
                <a:effectLst/>
                <a:latin typeface="inherit" charset="0"/>
              </a:rPr>
              <a:t>&gt; greater than</a:t>
            </a:r>
          </a:p>
          <a:p>
            <a:pPr fontAlgn="base">
              <a:buFont typeface="Arial" charset="0"/>
              <a:buChar char="•"/>
            </a:pPr>
            <a:r>
              <a:rPr lang="en-US" altLang="zh-CN" b="0" i="0" dirty="0" smtClean="0">
                <a:solidFill>
                  <a:srgbClr val="3E3E40"/>
                </a:solidFill>
                <a:effectLst/>
                <a:latin typeface="inherit" charset="0"/>
              </a:rPr>
              <a:t>&lt; less than</a:t>
            </a:r>
          </a:p>
          <a:p>
            <a:pPr fontAlgn="base">
              <a:buFont typeface="Arial" charset="0"/>
              <a:buChar char="•"/>
            </a:pPr>
            <a:r>
              <a:rPr lang="en-US" altLang="zh-CN" b="0" i="0" dirty="0" smtClean="0">
                <a:solidFill>
                  <a:srgbClr val="3E3E40"/>
                </a:solidFill>
                <a:effectLst/>
                <a:latin typeface="inherit" charset="0"/>
              </a:rPr>
              <a:t>&gt;= greater than or equal to</a:t>
            </a:r>
          </a:p>
          <a:p>
            <a:pPr fontAlgn="base">
              <a:buFont typeface="Arial" charset="0"/>
              <a:buChar char="•"/>
            </a:pPr>
            <a:r>
              <a:rPr lang="en-US" altLang="zh-CN" b="0" i="0" dirty="0" smtClean="0">
                <a:solidFill>
                  <a:srgbClr val="3E3E40"/>
                </a:solidFill>
                <a:effectLst/>
                <a:latin typeface="inherit" charset="0"/>
              </a:rPr>
              <a:t>&lt;= less than or equal to</a:t>
            </a:r>
            <a:endParaRPr lang="en-US" altLang="zh-CN" b="0" i="0" dirty="0">
              <a:solidFill>
                <a:srgbClr val="3E3E40"/>
              </a:solidFill>
              <a:effectLst/>
              <a:latin typeface="inherit" charset="0"/>
            </a:endParaRPr>
          </a:p>
        </p:txBody>
      </p:sp>
      <p:sp>
        <p:nvSpPr>
          <p:cNvPr id="9" name="矩形 8"/>
          <p:cNvSpPr/>
          <p:nvPr/>
        </p:nvSpPr>
        <p:spPr>
          <a:xfrm>
            <a:off x="2224564" y="4409554"/>
            <a:ext cx="7325758" cy="369332"/>
          </a:xfrm>
          <a:prstGeom prst="rect">
            <a:avLst/>
          </a:prstGeom>
        </p:spPr>
        <p:txBody>
          <a:bodyPr wrap="square">
            <a:spAutoFit/>
          </a:bodyPr>
          <a:lstStyle/>
          <a:p>
            <a:r>
              <a:rPr lang="en-US" altLang="zh-CN" b="0" i="0" dirty="0" smtClean="0">
                <a:solidFill>
                  <a:schemeClr val="accent2">
                    <a:lumMod val="50000"/>
                  </a:schemeClr>
                </a:solidFill>
                <a:effectLst/>
                <a:latin typeface="Monaco" charset="0"/>
              </a:rPr>
              <a:t>SELECT * FROM movies WHERE name LIKE '</a:t>
            </a:r>
            <a:r>
              <a:rPr lang="en-US" altLang="zh-CN" b="0" i="0" dirty="0" err="1" smtClean="0">
                <a:solidFill>
                  <a:schemeClr val="accent2">
                    <a:lumMod val="50000"/>
                  </a:schemeClr>
                </a:solidFill>
                <a:effectLst/>
                <a:latin typeface="Monaco" charset="0"/>
              </a:rPr>
              <a:t>Se_en</a:t>
            </a:r>
            <a:r>
              <a:rPr lang="en-US" altLang="zh-CN" b="0" i="0" dirty="0" smtClean="0">
                <a:solidFill>
                  <a:schemeClr val="accent2">
                    <a:lumMod val="50000"/>
                  </a:schemeClr>
                </a:solidFill>
                <a:effectLst/>
                <a:latin typeface="Monaco" charset="0"/>
              </a:rPr>
              <a:t>';</a:t>
            </a:r>
            <a:endParaRPr lang="zh-CN" altLang="en-US" dirty="0">
              <a:solidFill>
                <a:schemeClr val="accent2">
                  <a:lumMod val="50000"/>
                </a:schemeClr>
              </a:solidFill>
            </a:endParaRPr>
          </a:p>
        </p:txBody>
      </p:sp>
      <p:sp>
        <p:nvSpPr>
          <p:cNvPr id="10" name="矩形 9"/>
          <p:cNvSpPr/>
          <p:nvPr/>
        </p:nvSpPr>
        <p:spPr>
          <a:xfrm>
            <a:off x="2082452" y="2049214"/>
            <a:ext cx="6112571" cy="369332"/>
          </a:xfrm>
          <a:prstGeom prst="rect">
            <a:avLst/>
          </a:prstGeom>
        </p:spPr>
        <p:txBody>
          <a:bodyPr wrap="none">
            <a:spAutoFit/>
          </a:bodyPr>
          <a:lstStyle/>
          <a:p>
            <a:r>
              <a:rPr lang="en-US" altLang="zh-CN" b="0" i="0" dirty="0" smtClean="0">
                <a:solidFill>
                  <a:schemeClr val="accent2">
                    <a:lumMod val="50000"/>
                  </a:schemeClr>
                </a:solidFill>
                <a:effectLst/>
                <a:latin typeface="Monaco" charset="0"/>
              </a:rPr>
              <a:t>SELECT * FROM movies WHERE </a:t>
            </a:r>
            <a:r>
              <a:rPr lang="en-US" altLang="zh-CN" b="0" i="0" dirty="0" err="1" smtClean="0">
                <a:solidFill>
                  <a:schemeClr val="accent2">
                    <a:lumMod val="50000"/>
                  </a:schemeClr>
                </a:solidFill>
                <a:effectLst/>
                <a:latin typeface="Monaco" charset="0"/>
              </a:rPr>
              <a:t>imdb_rating</a:t>
            </a:r>
            <a:r>
              <a:rPr lang="en-US" altLang="zh-CN" b="0" i="0" dirty="0" smtClean="0">
                <a:solidFill>
                  <a:schemeClr val="accent2">
                    <a:lumMod val="50000"/>
                  </a:schemeClr>
                </a:solidFill>
                <a:effectLst/>
                <a:latin typeface="Monaco" charset="0"/>
              </a:rPr>
              <a:t> &gt; 8;</a:t>
            </a:r>
            <a:endParaRPr lang="zh-CN" altLang="en-US" dirty="0">
              <a:solidFill>
                <a:schemeClr val="accent2">
                  <a:lumMod val="50000"/>
                </a:schemeClr>
              </a:solidFill>
            </a:endParaRPr>
          </a:p>
        </p:txBody>
      </p:sp>
      <p:sp>
        <p:nvSpPr>
          <p:cNvPr id="11" name="矩形 10"/>
          <p:cNvSpPr/>
          <p:nvPr/>
        </p:nvSpPr>
        <p:spPr>
          <a:xfrm>
            <a:off x="2224564" y="4778886"/>
            <a:ext cx="5974713" cy="369332"/>
          </a:xfrm>
          <a:prstGeom prst="rect">
            <a:avLst/>
          </a:prstGeom>
        </p:spPr>
        <p:txBody>
          <a:bodyPr wrap="none">
            <a:spAutoFit/>
          </a:bodyPr>
          <a:lstStyle/>
          <a:p>
            <a:r>
              <a:rPr lang="en-US" altLang="zh-CN" b="0" i="0" dirty="0" smtClean="0">
                <a:solidFill>
                  <a:schemeClr val="accent2">
                    <a:lumMod val="50000"/>
                  </a:schemeClr>
                </a:solidFill>
                <a:effectLst/>
                <a:latin typeface="Monaco" charset="0"/>
              </a:rPr>
              <a:t>SELECT * FROM movies WHERE name LIKE 'A%';</a:t>
            </a:r>
            <a:endParaRPr lang="zh-CN" altLang="en-US" dirty="0">
              <a:solidFill>
                <a:schemeClr val="accent2">
                  <a:lumMod val="50000"/>
                </a:schemeClr>
              </a:solidFill>
            </a:endParaRPr>
          </a:p>
        </p:txBody>
      </p:sp>
      <p:sp>
        <p:nvSpPr>
          <p:cNvPr id="12" name="矩形 11"/>
          <p:cNvSpPr/>
          <p:nvPr/>
        </p:nvSpPr>
        <p:spPr>
          <a:xfrm>
            <a:off x="2224564" y="5100445"/>
            <a:ext cx="7833836" cy="369332"/>
          </a:xfrm>
          <a:prstGeom prst="rect">
            <a:avLst/>
          </a:prstGeom>
        </p:spPr>
        <p:txBody>
          <a:bodyPr wrap="square">
            <a:spAutoFit/>
          </a:bodyPr>
          <a:lstStyle/>
          <a:p>
            <a:r>
              <a:rPr lang="en-US" altLang="zh-CN" b="0" i="0" dirty="0" smtClean="0">
                <a:solidFill>
                  <a:schemeClr val="accent2">
                    <a:lumMod val="50000"/>
                  </a:schemeClr>
                </a:solidFill>
                <a:effectLst/>
                <a:latin typeface="Monaco" charset="0"/>
              </a:rPr>
              <a:t>SELECT * FROM movies WHERE name BETWEEN 'A' AND 'J';</a:t>
            </a:r>
            <a:endParaRPr lang="zh-CN" altLang="en-US" dirty="0">
              <a:solidFill>
                <a:schemeClr val="accent2">
                  <a:lumMod val="50000"/>
                </a:schemeClr>
              </a:solidFill>
            </a:endParaRPr>
          </a:p>
        </p:txBody>
      </p:sp>
      <p:sp>
        <p:nvSpPr>
          <p:cNvPr id="13" name="矩形 12"/>
          <p:cNvSpPr/>
          <p:nvPr/>
        </p:nvSpPr>
        <p:spPr>
          <a:xfrm>
            <a:off x="2224563" y="5413703"/>
            <a:ext cx="10434161" cy="369332"/>
          </a:xfrm>
          <a:prstGeom prst="rect">
            <a:avLst/>
          </a:prstGeom>
        </p:spPr>
        <p:txBody>
          <a:bodyPr wrap="square">
            <a:spAutoFit/>
          </a:bodyPr>
          <a:lstStyle/>
          <a:p>
            <a:r>
              <a:rPr lang="en-US" altLang="zh-CN" b="0" i="0" dirty="0" smtClean="0">
                <a:solidFill>
                  <a:schemeClr val="accent2">
                    <a:lumMod val="50000"/>
                  </a:schemeClr>
                </a:solidFill>
                <a:effectLst/>
                <a:latin typeface="Monaco" charset="0"/>
              </a:rPr>
              <a:t>SELECT * FROM movies WHERE year BETWEEN 1990 and 2000 AND genre = 'comedy';</a:t>
            </a:r>
            <a:endParaRPr lang="zh-CN" altLang="en-US" dirty="0">
              <a:solidFill>
                <a:schemeClr val="accent2">
                  <a:lumMod val="50000"/>
                </a:schemeClr>
              </a:solidFill>
            </a:endParaRPr>
          </a:p>
        </p:txBody>
      </p:sp>
      <p:sp>
        <p:nvSpPr>
          <p:cNvPr id="14" name="矩形 13"/>
          <p:cNvSpPr/>
          <p:nvPr/>
        </p:nvSpPr>
        <p:spPr>
          <a:xfrm>
            <a:off x="2224561" y="5725354"/>
            <a:ext cx="10091263" cy="369332"/>
          </a:xfrm>
          <a:prstGeom prst="rect">
            <a:avLst/>
          </a:prstGeom>
        </p:spPr>
        <p:txBody>
          <a:bodyPr wrap="square">
            <a:spAutoFit/>
          </a:bodyPr>
          <a:lstStyle/>
          <a:p>
            <a:r>
              <a:rPr lang="en-US" altLang="zh-CN" b="0" i="0" dirty="0" smtClean="0">
                <a:solidFill>
                  <a:schemeClr val="accent2">
                    <a:lumMod val="50000"/>
                  </a:schemeClr>
                </a:solidFill>
                <a:effectLst/>
                <a:latin typeface="Monaco" charset="0"/>
              </a:rPr>
              <a:t>SELECT * FROM movies WHERE genre = 'comedy' OR year &lt; 1980;</a:t>
            </a:r>
            <a:endParaRPr lang="zh-CN" altLang="en-US" dirty="0">
              <a:solidFill>
                <a:schemeClr val="accent2">
                  <a:lumMod val="50000"/>
                </a:schemeClr>
              </a:solidFill>
            </a:endParaRPr>
          </a:p>
        </p:txBody>
      </p:sp>
      <p:sp>
        <p:nvSpPr>
          <p:cNvPr id="15" name="矩形 14"/>
          <p:cNvSpPr/>
          <p:nvPr/>
        </p:nvSpPr>
        <p:spPr>
          <a:xfrm>
            <a:off x="2224561" y="6163880"/>
            <a:ext cx="8091014" cy="369332"/>
          </a:xfrm>
          <a:prstGeom prst="rect">
            <a:avLst/>
          </a:prstGeom>
        </p:spPr>
        <p:txBody>
          <a:bodyPr wrap="square">
            <a:spAutoFit/>
          </a:bodyPr>
          <a:lstStyle/>
          <a:p>
            <a:r>
              <a:rPr lang="en-US" altLang="zh-CN" b="0" i="0" dirty="0" smtClean="0">
                <a:solidFill>
                  <a:srgbClr val="00B0F0"/>
                </a:solidFill>
                <a:effectLst/>
                <a:latin typeface="Monaco" charset="0"/>
              </a:rPr>
              <a:t>SELECT * FROM movies ORDER BY </a:t>
            </a:r>
            <a:r>
              <a:rPr lang="en-US" altLang="zh-CN" b="0" i="0" dirty="0" err="1" smtClean="0">
                <a:solidFill>
                  <a:srgbClr val="00B0F0"/>
                </a:solidFill>
                <a:effectLst/>
                <a:latin typeface="Monaco" charset="0"/>
              </a:rPr>
              <a:t>imdb_rating</a:t>
            </a:r>
            <a:r>
              <a:rPr lang="en-US" altLang="zh-CN" b="0" i="0" dirty="0" smtClean="0">
                <a:solidFill>
                  <a:srgbClr val="00B0F0"/>
                </a:solidFill>
                <a:effectLst/>
                <a:latin typeface="Monaco" charset="0"/>
              </a:rPr>
              <a:t> DESC;</a:t>
            </a:r>
            <a:endParaRPr lang="zh-CN" altLang="en-US" dirty="0">
              <a:solidFill>
                <a:srgbClr val="00B0F0"/>
              </a:solidFill>
            </a:endParaRPr>
          </a:p>
        </p:txBody>
      </p:sp>
      <p:sp>
        <p:nvSpPr>
          <p:cNvPr id="16" name="矩形 15"/>
          <p:cNvSpPr/>
          <p:nvPr/>
        </p:nvSpPr>
        <p:spPr>
          <a:xfrm>
            <a:off x="2224561" y="6440879"/>
            <a:ext cx="6035627" cy="369332"/>
          </a:xfrm>
          <a:prstGeom prst="rect">
            <a:avLst/>
          </a:prstGeom>
        </p:spPr>
        <p:txBody>
          <a:bodyPr wrap="none">
            <a:spAutoFit/>
          </a:bodyPr>
          <a:lstStyle/>
          <a:p>
            <a:r>
              <a:rPr lang="zh-CN" altLang="en-US" dirty="0" smtClean="0">
                <a:solidFill>
                  <a:srgbClr val="00B0F0"/>
                </a:solidFill>
              </a:rPr>
              <a:t>SELECT * FROM moviesORDER BY imdb_rating ASCLIMIT 3;</a:t>
            </a:r>
            <a:endParaRPr lang="zh-CN" altLang="en-US" dirty="0">
              <a:solidFill>
                <a:srgbClr val="00B0F0"/>
              </a:solidFill>
            </a:endParaRPr>
          </a:p>
        </p:txBody>
      </p:sp>
    </p:spTree>
    <p:extLst>
      <p:ext uri="{BB962C8B-B14F-4D97-AF65-F5344CB8AC3E}">
        <p14:creationId xmlns:p14="http://schemas.microsoft.com/office/powerpoint/2010/main" val="17639820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048000" y="1582341"/>
            <a:ext cx="6096000" cy="3693319"/>
          </a:xfrm>
          <a:prstGeom prst="rect">
            <a:avLst/>
          </a:prstGeom>
        </p:spPr>
        <p:txBody>
          <a:bodyPr>
            <a:spAutoFit/>
          </a:bodyPr>
          <a:lstStyle/>
          <a:p>
            <a:pPr fontAlgn="base">
              <a:buFont typeface="Arial" charset="0"/>
              <a:buChar char="•"/>
            </a:pPr>
            <a:r>
              <a:rPr lang="en-US" altLang="zh-CN" b="0" i="0" dirty="0" smtClean="0">
                <a:solidFill>
                  <a:srgbClr val="3E3E40"/>
                </a:solidFill>
                <a:effectLst/>
                <a:latin typeface="inherit" charset="0"/>
              </a:rPr>
              <a:t>SELECT is the clause you use every time you want to query information from a database.</a:t>
            </a:r>
          </a:p>
          <a:p>
            <a:pPr fontAlgn="base">
              <a:buFont typeface="Arial" charset="0"/>
              <a:buChar char="•"/>
            </a:pPr>
            <a:r>
              <a:rPr lang="en-US" altLang="zh-CN" b="0" i="0" dirty="0" smtClean="0">
                <a:solidFill>
                  <a:srgbClr val="3E3E40"/>
                </a:solidFill>
                <a:effectLst/>
                <a:latin typeface="inherit" charset="0"/>
              </a:rPr>
              <a:t>WHERE is a popular command that lets you filter the results of the query based on conditions that you specify.</a:t>
            </a:r>
          </a:p>
          <a:p>
            <a:pPr fontAlgn="base">
              <a:buFont typeface="Arial" charset="0"/>
              <a:buChar char="•"/>
            </a:pPr>
            <a:r>
              <a:rPr lang="en-US" altLang="zh-CN" b="0" i="0" dirty="0" smtClean="0">
                <a:solidFill>
                  <a:srgbClr val="3E3E40"/>
                </a:solidFill>
                <a:effectLst/>
                <a:latin typeface="inherit" charset="0"/>
              </a:rPr>
              <a:t>LIKE and BETWEEN are special operators that can be used in a WHERE clause</a:t>
            </a:r>
          </a:p>
          <a:p>
            <a:pPr fontAlgn="base">
              <a:buFont typeface="Arial" charset="0"/>
              <a:buChar char="•"/>
            </a:pPr>
            <a:r>
              <a:rPr lang="en-US" altLang="zh-CN" b="0" i="0" dirty="0" smtClean="0">
                <a:solidFill>
                  <a:srgbClr val="3E3E40"/>
                </a:solidFill>
                <a:effectLst/>
                <a:latin typeface="inherit" charset="0"/>
              </a:rPr>
              <a:t>AND and OR are special operators that you can use with WHERE to filter the query on two or more conditions.</a:t>
            </a:r>
          </a:p>
          <a:p>
            <a:pPr fontAlgn="base">
              <a:buFont typeface="Arial" charset="0"/>
              <a:buChar char="•"/>
            </a:pPr>
            <a:r>
              <a:rPr lang="en-US" altLang="zh-CN" b="0" i="0" dirty="0" smtClean="0">
                <a:solidFill>
                  <a:srgbClr val="3E3E40"/>
                </a:solidFill>
                <a:effectLst/>
                <a:latin typeface="inherit" charset="0"/>
              </a:rPr>
              <a:t>ORDER BY lets you sort the results of the query in either ascending or descending order.</a:t>
            </a:r>
          </a:p>
          <a:p>
            <a:pPr fontAlgn="base">
              <a:buFont typeface="Arial" charset="0"/>
              <a:buChar char="•"/>
            </a:pPr>
            <a:r>
              <a:rPr lang="en-US" altLang="zh-CN" b="0" i="0" dirty="0" smtClean="0">
                <a:solidFill>
                  <a:srgbClr val="3E3E40"/>
                </a:solidFill>
                <a:effectLst/>
                <a:latin typeface="inherit" charset="0"/>
              </a:rPr>
              <a:t>LIMIT lets you specify the maximum number of rows that the query will return. This is especially important in large tables that have thousands or even millions of rows.</a:t>
            </a:r>
            <a:endParaRPr lang="en-US" altLang="zh-CN" b="0" i="0" dirty="0">
              <a:solidFill>
                <a:srgbClr val="3E3E40"/>
              </a:solidFill>
              <a:effectLst/>
              <a:latin typeface="inherit" charset="0"/>
            </a:endParaRPr>
          </a:p>
        </p:txBody>
      </p:sp>
      <p:sp>
        <p:nvSpPr>
          <p:cNvPr id="5" name="矩形 4"/>
          <p:cNvSpPr/>
          <p:nvPr/>
        </p:nvSpPr>
        <p:spPr>
          <a:xfrm>
            <a:off x="758269" y="543996"/>
            <a:ext cx="902811" cy="369332"/>
          </a:xfrm>
          <a:prstGeom prst="rect">
            <a:avLst/>
          </a:prstGeom>
        </p:spPr>
        <p:txBody>
          <a:bodyPr wrap="none">
            <a:spAutoFit/>
          </a:bodyPr>
          <a:lstStyle/>
          <a:p>
            <a:pPr fontAlgn="base"/>
            <a:r>
              <a:rPr lang="en-US" altLang="zh-CN" b="0" i="0" smtClean="0">
                <a:solidFill>
                  <a:srgbClr val="204056"/>
                </a:solidFill>
                <a:effectLst/>
                <a:latin typeface="Oxygen" charset="0"/>
              </a:rPr>
              <a:t>Queries</a:t>
            </a:r>
            <a:endParaRPr lang="en-US" altLang="zh-CN" b="0" i="0">
              <a:solidFill>
                <a:srgbClr val="204056"/>
              </a:solidFill>
              <a:effectLst/>
              <a:latin typeface="Oxygen" charset="0"/>
            </a:endParaRPr>
          </a:p>
        </p:txBody>
      </p:sp>
    </p:spTree>
    <p:extLst>
      <p:ext uri="{BB962C8B-B14F-4D97-AF65-F5344CB8AC3E}">
        <p14:creationId xmlns:p14="http://schemas.microsoft.com/office/powerpoint/2010/main" val="13541086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19206" y="1534210"/>
            <a:ext cx="6096000" cy="646331"/>
          </a:xfrm>
          <a:prstGeom prst="rect">
            <a:avLst/>
          </a:prstGeom>
        </p:spPr>
        <p:txBody>
          <a:bodyPr>
            <a:spAutoFit/>
          </a:bodyPr>
          <a:lstStyle/>
          <a:p>
            <a:pPr fontAlgn="base"/>
            <a:r>
              <a:rPr lang="en-US" altLang="zh-CN" b="0" i="0" dirty="0" smtClean="0">
                <a:solidFill>
                  <a:srgbClr val="00B0F0"/>
                </a:solidFill>
                <a:effectLst/>
                <a:latin typeface="Oxygen" charset="0"/>
              </a:rPr>
              <a:t>Count</a:t>
            </a:r>
          </a:p>
          <a:p>
            <a:pPr fontAlgn="base"/>
            <a:r>
              <a:rPr lang="en-US" altLang="zh-CN" b="0" i="0" dirty="0" smtClean="0">
                <a:solidFill>
                  <a:srgbClr val="00B0F0"/>
                </a:solidFill>
                <a:effectLst/>
                <a:latin typeface="inherit" charset="0"/>
              </a:rPr>
              <a:t>SELECT</a:t>
            </a:r>
            <a:r>
              <a:rPr lang="en-US" altLang="zh-CN" b="0" i="0" dirty="0" smtClean="0">
                <a:solidFill>
                  <a:srgbClr val="00B0F0"/>
                </a:solidFill>
                <a:effectLst/>
                <a:latin typeface="Monaco" charset="0"/>
              </a:rPr>
              <a:t> </a:t>
            </a:r>
            <a:r>
              <a:rPr lang="en-US" altLang="zh-CN" b="0" i="0" dirty="0" smtClean="0">
                <a:solidFill>
                  <a:srgbClr val="00B0F0"/>
                </a:solidFill>
                <a:effectLst/>
                <a:latin typeface="inherit" charset="0"/>
              </a:rPr>
              <a:t>COUNT</a:t>
            </a:r>
            <a:r>
              <a:rPr lang="en-US" altLang="zh-CN" b="0" i="0" dirty="0" smtClean="0">
                <a:solidFill>
                  <a:srgbClr val="00B0F0"/>
                </a:solidFill>
                <a:effectLst/>
                <a:latin typeface="Monaco" charset="0"/>
              </a:rPr>
              <a:t>(*) </a:t>
            </a:r>
            <a:r>
              <a:rPr lang="en-US" altLang="zh-CN" b="0" i="0" dirty="0" smtClean="0">
                <a:solidFill>
                  <a:srgbClr val="00B0F0"/>
                </a:solidFill>
                <a:effectLst/>
                <a:latin typeface="inherit" charset="0"/>
              </a:rPr>
              <a:t>FROM</a:t>
            </a:r>
            <a:r>
              <a:rPr lang="en-US" altLang="zh-CN" b="0" i="0" dirty="0" smtClean="0">
                <a:solidFill>
                  <a:srgbClr val="00B0F0"/>
                </a:solidFill>
                <a:effectLst/>
                <a:latin typeface="Monaco" charset="0"/>
              </a:rPr>
              <a:t> </a:t>
            </a:r>
            <a:r>
              <a:rPr lang="en-US" altLang="zh-CN" b="0" i="0" dirty="0" err="1" smtClean="0">
                <a:solidFill>
                  <a:srgbClr val="00B0F0"/>
                </a:solidFill>
                <a:effectLst/>
                <a:latin typeface="Monaco" charset="0"/>
              </a:rPr>
              <a:t>fake_apps</a:t>
            </a:r>
            <a:r>
              <a:rPr lang="en-US" altLang="zh-CN" b="0" i="0" dirty="0" smtClean="0">
                <a:solidFill>
                  <a:srgbClr val="00B0F0"/>
                </a:solidFill>
                <a:effectLst/>
                <a:latin typeface="Monaco" charset="0"/>
              </a:rPr>
              <a:t>;</a:t>
            </a:r>
            <a:endParaRPr lang="en-US" altLang="zh-CN" b="0" i="0" dirty="0">
              <a:solidFill>
                <a:srgbClr val="00B0F0"/>
              </a:solidFill>
              <a:effectLst/>
              <a:latin typeface="Monaco" charset="0"/>
            </a:endParaRPr>
          </a:p>
        </p:txBody>
      </p:sp>
      <p:sp>
        <p:nvSpPr>
          <p:cNvPr id="5" name="矩形 4"/>
          <p:cNvSpPr/>
          <p:nvPr/>
        </p:nvSpPr>
        <p:spPr>
          <a:xfrm>
            <a:off x="395221" y="458272"/>
            <a:ext cx="2114681" cy="369332"/>
          </a:xfrm>
          <a:prstGeom prst="rect">
            <a:avLst/>
          </a:prstGeom>
        </p:spPr>
        <p:txBody>
          <a:bodyPr wrap="none">
            <a:spAutoFit/>
          </a:bodyPr>
          <a:lstStyle/>
          <a:p>
            <a:pPr fontAlgn="base"/>
            <a:r>
              <a:rPr lang="en-US" altLang="zh-CN" b="0" i="0" smtClean="0">
                <a:solidFill>
                  <a:srgbClr val="204056"/>
                </a:solidFill>
                <a:effectLst/>
                <a:latin typeface="Oxygen" charset="0"/>
              </a:rPr>
              <a:t>Aggregate Functions</a:t>
            </a:r>
            <a:endParaRPr lang="en-US" altLang="zh-CN" b="0" i="0">
              <a:solidFill>
                <a:srgbClr val="204056"/>
              </a:solidFill>
              <a:effectLst/>
              <a:latin typeface="Oxygen" charset="0"/>
            </a:endParaRPr>
          </a:p>
        </p:txBody>
      </p:sp>
      <p:sp>
        <p:nvSpPr>
          <p:cNvPr id="6" name="矩形 5"/>
          <p:cNvSpPr/>
          <p:nvPr/>
        </p:nvSpPr>
        <p:spPr>
          <a:xfrm>
            <a:off x="1319206" y="2448610"/>
            <a:ext cx="6096000" cy="646331"/>
          </a:xfrm>
          <a:prstGeom prst="rect">
            <a:avLst/>
          </a:prstGeom>
        </p:spPr>
        <p:txBody>
          <a:bodyPr>
            <a:spAutoFit/>
          </a:bodyPr>
          <a:lstStyle/>
          <a:p>
            <a:r>
              <a:rPr lang="en-US" altLang="zh-CN" b="0" i="0" dirty="0" smtClean="0">
                <a:solidFill>
                  <a:srgbClr val="00B0F0"/>
                </a:solidFill>
                <a:effectLst/>
                <a:latin typeface="Monaco" charset="0"/>
              </a:rPr>
              <a:t>SELECT price, COUNT(*) FROM </a:t>
            </a:r>
            <a:r>
              <a:rPr lang="en-US" altLang="zh-CN" b="0" i="0" dirty="0" err="1" smtClean="0">
                <a:solidFill>
                  <a:srgbClr val="00B0F0"/>
                </a:solidFill>
                <a:effectLst/>
                <a:latin typeface="Monaco" charset="0"/>
              </a:rPr>
              <a:t>fake_apps</a:t>
            </a:r>
            <a:r>
              <a:rPr lang="en-US" altLang="zh-CN" b="0" i="0" dirty="0" smtClean="0">
                <a:solidFill>
                  <a:srgbClr val="00B0F0"/>
                </a:solidFill>
                <a:effectLst/>
                <a:latin typeface="Monaco" charset="0"/>
              </a:rPr>
              <a:t> GROUP BY price;</a:t>
            </a:r>
            <a:endParaRPr lang="zh-CN" altLang="en-US" dirty="0">
              <a:solidFill>
                <a:srgbClr val="00B0F0"/>
              </a:solidFill>
            </a:endParaRPr>
          </a:p>
        </p:txBody>
      </p:sp>
      <p:sp>
        <p:nvSpPr>
          <p:cNvPr id="7" name="文本框 6"/>
          <p:cNvSpPr txBox="1"/>
          <p:nvPr/>
        </p:nvSpPr>
        <p:spPr>
          <a:xfrm>
            <a:off x="1319206" y="3363010"/>
            <a:ext cx="8358187" cy="923330"/>
          </a:xfrm>
          <a:prstGeom prst="rect">
            <a:avLst/>
          </a:prstGeom>
          <a:noFill/>
        </p:spPr>
        <p:txBody>
          <a:bodyPr wrap="square" rtlCol="0">
            <a:spAutoFit/>
          </a:bodyPr>
          <a:lstStyle/>
          <a:p>
            <a:pPr fontAlgn="base"/>
            <a:r>
              <a:rPr lang="en-US" altLang="zh-CN" dirty="0">
                <a:solidFill>
                  <a:srgbClr val="00B0F0"/>
                </a:solidFill>
              </a:rPr>
              <a:t>SELECT SUM(downloads) FROM </a:t>
            </a:r>
            <a:r>
              <a:rPr lang="en-US" altLang="zh-CN" dirty="0" err="1">
                <a:solidFill>
                  <a:srgbClr val="00B0F0"/>
                </a:solidFill>
              </a:rPr>
              <a:t>fake_apps</a:t>
            </a:r>
            <a:r>
              <a:rPr lang="en-US" altLang="zh-CN" dirty="0">
                <a:solidFill>
                  <a:srgbClr val="00B0F0"/>
                </a:solidFill>
              </a:rPr>
              <a:t>;</a:t>
            </a:r>
          </a:p>
          <a:p>
            <a:pPr fontAlgn="base"/>
            <a:r>
              <a:rPr lang="en-US" altLang="zh-CN" dirty="0"/>
              <a:t>SQL makes it easy to add all values in a particular column using SUM().</a:t>
            </a:r>
          </a:p>
          <a:p>
            <a:endParaRPr kumimoji="1" lang="zh-CN" altLang="en-US" dirty="0"/>
          </a:p>
        </p:txBody>
      </p:sp>
      <p:sp>
        <p:nvSpPr>
          <p:cNvPr id="8" name="矩形 7"/>
          <p:cNvSpPr/>
          <p:nvPr/>
        </p:nvSpPr>
        <p:spPr>
          <a:xfrm>
            <a:off x="1319206" y="4369743"/>
            <a:ext cx="5285421" cy="369332"/>
          </a:xfrm>
          <a:prstGeom prst="rect">
            <a:avLst/>
          </a:prstGeom>
        </p:spPr>
        <p:txBody>
          <a:bodyPr wrap="none">
            <a:spAutoFit/>
          </a:bodyPr>
          <a:lstStyle/>
          <a:p>
            <a:r>
              <a:rPr lang="en-US" altLang="zh-CN" b="0" i="0" dirty="0" smtClean="0">
                <a:solidFill>
                  <a:srgbClr val="00B0F0"/>
                </a:solidFill>
                <a:effectLst/>
                <a:latin typeface="Monaco" charset="0"/>
              </a:rPr>
              <a:t>SELECT MAX(downloads) FROM </a:t>
            </a:r>
            <a:r>
              <a:rPr lang="en-US" altLang="zh-CN" b="0" i="0" dirty="0" err="1" smtClean="0">
                <a:solidFill>
                  <a:srgbClr val="00B0F0"/>
                </a:solidFill>
                <a:effectLst/>
                <a:latin typeface="Monaco" charset="0"/>
              </a:rPr>
              <a:t>fake_apps</a:t>
            </a:r>
            <a:r>
              <a:rPr lang="en-US" altLang="zh-CN" b="0" i="0" dirty="0" smtClean="0">
                <a:solidFill>
                  <a:srgbClr val="00B0F0"/>
                </a:solidFill>
                <a:effectLst/>
                <a:latin typeface="Monaco" charset="0"/>
              </a:rPr>
              <a:t>;</a:t>
            </a:r>
            <a:endParaRPr lang="zh-CN" altLang="en-US" dirty="0">
              <a:solidFill>
                <a:srgbClr val="00B0F0"/>
              </a:solidFill>
            </a:endParaRPr>
          </a:p>
        </p:txBody>
      </p:sp>
      <p:sp>
        <p:nvSpPr>
          <p:cNvPr id="9" name="矩形 8"/>
          <p:cNvSpPr/>
          <p:nvPr/>
        </p:nvSpPr>
        <p:spPr>
          <a:xfrm>
            <a:off x="1990724" y="4903828"/>
            <a:ext cx="995362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r>
              <a:rPr lang="en-US" altLang="zh-CN" b="0" i="0" dirty="0" smtClean="0">
                <a:solidFill>
                  <a:schemeClr val="tx1"/>
                </a:solidFill>
                <a:effectLst/>
                <a:latin typeface="Monaco" charset="0"/>
              </a:rPr>
              <a:t>SELECT name, category, MAX(downloads) FROM </a:t>
            </a:r>
            <a:r>
              <a:rPr lang="en-US" altLang="zh-CN" b="0" i="0" dirty="0" err="1" smtClean="0">
                <a:solidFill>
                  <a:schemeClr val="tx1"/>
                </a:solidFill>
                <a:effectLst/>
                <a:latin typeface="Monaco" charset="0"/>
              </a:rPr>
              <a:t>fake_apps</a:t>
            </a:r>
            <a:r>
              <a:rPr lang="en-US" altLang="zh-CN" b="0" i="0" dirty="0" smtClean="0">
                <a:solidFill>
                  <a:schemeClr val="tx1"/>
                </a:solidFill>
                <a:effectLst/>
                <a:latin typeface="Monaco" charset="0"/>
              </a:rPr>
              <a:t> GROUP BY category;</a:t>
            </a:r>
            <a:endParaRPr lang="zh-CN" altLang="en-US" dirty="0">
              <a:solidFill>
                <a:schemeClr val="tx1"/>
              </a:solidFill>
            </a:endParaRPr>
          </a:p>
        </p:txBody>
      </p:sp>
      <p:sp>
        <p:nvSpPr>
          <p:cNvPr id="10" name="三角形 9"/>
          <p:cNvSpPr/>
          <p:nvPr/>
        </p:nvSpPr>
        <p:spPr>
          <a:xfrm>
            <a:off x="1543042" y="4903828"/>
            <a:ext cx="342900" cy="369332"/>
          </a:xfrm>
          <a:prstGeom prst="triangl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CN" altLang="en-US"/>
          </a:p>
        </p:txBody>
      </p:sp>
      <p:sp>
        <p:nvSpPr>
          <p:cNvPr id="11" name="矩形 10"/>
          <p:cNvSpPr/>
          <p:nvPr/>
        </p:nvSpPr>
        <p:spPr>
          <a:xfrm>
            <a:off x="1319206" y="5448896"/>
            <a:ext cx="5285421" cy="369332"/>
          </a:xfrm>
          <a:prstGeom prst="rect">
            <a:avLst/>
          </a:prstGeom>
        </p:spPr>
        <p:txBody>
          <a:bodyPr wrap="none">
            <a:spAutoFit/>
          </a:bodyPr>
          <a:lstStyle/>
          <a:p>
            <a:r>
              <a:rPr lang="en-US" altLang="zh-CN" b="0" i="0" dirty="0" smtClean="0">
                <a:solidFill>
                  <a:srgbClr val="00B050"/>
                </a:solidFill>
                <a:effectLst/>
                <a:latin typeface="Monaco" charset="0"/>
              </a:rPr>
              <a:t>SELECT MIN(downloads) FROM </a:t>
            </a:r>
            <a:r>
              <a:rPr lang="en-US" altLang="zh-CN" b="0" i="0" dirty="0" err="1" smtClean="0">
                <a:solidFill>
                  <a:srgbClr val="00B050"/>
                </a:solidFill>
                <a:effectLst/>
                <a:latin typeface="Monaco" charset="0"/>
              </a:rPr>
              <a:t>fake_apps</a:t>
            </a:r>
            <a:r>
              <a:rPr lang="en-US" altLang="zh-CN" b="0" i="0" dirty="0" smtClean="0">
                <a:solidFill>
                  <a:srgbClr val="00B050"/>
                </a:solidFill>
                <a:effectLst/>
                <a:latin typeface="Monaco" charset="0"/>
              </a:rPr>
              <a:t>;</a:t>
            </a:r>
            <a:endParaRPr lang="zh-CN" altLang="en-US" dirty="0">
              <a:solidFill>
                <a:srgbClr val="00B050"/>
              </a:solidFill>
            </a:endParaRPr>
          </a:p>
        </p:txBody>
      </p:sp>
      <p:sp>
        <p:nvSpPr>
          <p:cNvPr id="12" name="矩形 11"/>
          <p:cNvSpPr/>
          <p:nvPr/>
        </p:nvSpPr>
        <p:spPr>
          <a:xfrm>
            <a:off x="1319206" y="5910561"/>
            <a:ext cx="5285421" cy="369332"/>
          </a:xfrm>
          <a:prstGeom prst="rect">
            <a:avLst/>
          </a:prstGeom>
        </p:spPr>
        <p:txBody>
          <a:bodyPr wrap="none">
            <a:spAutoFit/>
          </a:bodyPr>
          <a:lstStyle/>
          <a:p>
            <a:r>
              <a:rPr lang="en-US" altLang="zh-CN" b="0" i="0" dirty="0" smtClean="0">
                <a:solidFill>
                  <a:srgbClr val="00B050"/>
                </a:solidFill>
                <a:effectLst/>
                <a:latin typeface="Monaco" charset="0"/>
              </a:rPr>
              <a:t>SELECT AVG(downloads) FROM </a:t>
            </a:r>
            <a:r>
              <a:rPr lang="en-US" altLang="zh-CN" b="0" i="0" dirty="0" err="1" smtClean="0">
                <a:solidFill>
                  <a:srgbClr val="00B050"/>
                </a:solidFill>
                <a:effectLst/>
                <a:latin typeface="Monaco" charset="0"/>
              </a:rPr>
              <a:t>fake_apps</a:t>
            </a:r>
            <a:r>
              <a:rPr lang="en-US" altLang="zh-CN" b="0" i="0" dirty="0" smtClean="0">
                <a:solidFill>
                  <a:srgbClr val="00B050"/>
                </a:solidFill>
                <a:effectLst/>
                <a:latin typeface="Monaco" charset="0"/>
              </a:rPr>
              <a:t>;</a:t>
            </a:r>
            <a:endParaRPr lang="zh-CN" altLang="en-US" dirty="0">
              <a:solidFill>
                <a:srgbClr val="00B050"/>
              </a:solidFill>
            </a:endParaRPr>
          </a:p>
        </p:txBody>
      </p:sp>
      <p:sp>
        <p:nvSpPr>
          <p:cNvPr id="13" name="矩形 12"/>
          <p:cNvSpPr/>
          <p:nvPr/>
        </p:nvSpPr>
        <p:spPr>
          <a:xfrm>
            <a:off x="1319206" y="6372226"/>
            <a:ext cx="10110789" cy="369332"/>
          </a:xfrm>
          <a:prstGeom prst="rect">
            <a:avLst/>
          </a:prstGeom>
        </p:spPr>
        <p:txBody>
          <a:bodyPr wrap="square">
            <a:spAutoFit/>
          </a:bodyPr>
          <a:lstStyle/>
          <a:p>
            <a:r>
              <a:rPr lang="en-US" altLang="zh-CN" b="0" i="0" dirty="0" smtClean="0">
                <a:solidFill>
                  <a:srgbClr val="7030A0"/>
                </a:solidFill>
                <a:effectLst/>
                <a:latin typeface="Monaco" charset="0"/>
              </a:rPr>
              <a:t>SELECT price, ROUND(AVG(downloads), 2) FROM </a:t>
            </a:r>
            <a:r>
              <a:rPr lang="en-US" altLang="zh-CN" b="0" i="0" dirty="0" err="1" smtClean="0">
                <a:solidFill>
                  <a:srgbClr val="7030A0"/>
                </a:solidFill>
                <a:effectLst/>
                <a:latin typeface="Monaco" charset="0"/>
              </a:rPr>
              <a:t>fake_apps</a:t>
            </a:r>
            <a:r>
              <a:rPr lang="en-US" altLang="zh-CN" b="0" i="0" dirty="0" smtClean="0">
                <a:solidFill>
                  <a:srgbClr val="7030A0"/>
                </a:solidFill>
                <a:effectLst/>
                <a:latin typeface="Monaco" charset="0"/>
              </a:rPr>
              <a:t> GROUP BY price;</a:t>
            </a:r>
            <a:endParaRPr lang="zh-CN" altLang="en-US" dirty="0">
              <a:solidFill>
                <a:srgbClr val="7030A0"/>
              </a:solidFill>
            </a:endParaRPr>
          </a:p>
        </p:txBody>
      </p:sp>
    </p:spTree>
    <p:extLst>
      <p:ext uri="{BB962C8B-B14F-4D97-AF65-F5344CB8AC3E}">
        <p14:creationId xmlns:p14="http://schemas.microsoft.com/office/powerpoint/2010/main" val="5626166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048000" y="1443841"/>
            <a:ext cx="6096000" cy="3970318"/>
          </a:xfrm>
          <a:prstGeom prst="rect">
            <a:avLst/>
          </a:prstGeom>
        </p:spPr>
        <p:txBody>
          <a:bodyPr>
            <a:spAutoFit/>
          </a:bodyPr>
          <a:lstStyle/>
          <a:p>
            <a:pPr fontAlgn="base">
              <a:buFont typeface="Arial" charset="0"/>
              <a:buChar char="•"/>
            </a:pPr>
            <a:r>
              <a:rPr lang="en-US" altLang="zh-CN" b="0" i="0" dirty="0" smtClean="0">
                <a:solidFill>
                  <a:srgbClr val="3E3E40"/>
                </a:solidFill>
                <a:effectLst/>
                <a:latin typeface="inherit" charset="0"/>
              </a:rPr>
              <a:t>COUNT takes the name of a column(s) as an argument and counts the number of rows where the value(s) is not NULL.</a:t>
            </a:r>
          </a:p>
          <a:p>
            <a:pPr fontAlgn="base">
              <a:buFont typeface="Arial" charset="0"/>
              <a:buChar char="•"/>
            </a:pPr>
            <a:r>
              <a:rPr lang="en-US" altLang="zh-CN" b="0" i="0" dirty="0" smtClean="0">
                <a:solidFill>
                  <a:srgbClr val="3E3E40"/>
                </a:solidFill>
                <a:effectLst/>
                <a:latin typeface="inherit" charset="0"/>
              </a:rPr>
              <a:t>GROUP BY is a clause used with aggregate functions to combine data from one or more columns.</a:t>
            </a:r>
          </a:p>
          <a:p>
            <a:pPr fontAlgn="base">
              <a:buFont typeface="Arial" charset="0"/>
              <a:buChar char="•"/>
            </a:pPr>
            <a:r>
              <a:rPr lang="en-US" altLang="zh-CN" b="0" i="0" dirty="0" smtClean="0">
                <a:solidFill>
                  <a:srgbClr val="3E3E40"/>
                </a:solidFill>
                <a:effectLst/>
                <a:latin typeface="inherit" charset="0"/>
              </a:rPr>
              <a:t>SUM() takes the column name as an argument and returns the sum of all the values in that column.</a:t>
            </a:r>
          </a:p>
          <a:p>
            <a:pPr fontAlgn="base">
              <a:buFont typeface="Arial" charset="0"/>
              <a:buChar char="•"/>
            </a:pPr>
            <a:r>
              <a:rPr lang="en-US" altLang="zh-CN" b="0" i="0" dirty="0" smtClean="0">
                <a:solidFill>
                  <a:srgbClr val="3E3E40"/>
                </a:solidFill>
                <a:effectLst/>
                <a:latin typeface="inherit" charset="0"/>
              </a:rPr>
              <a:t>MAX() takes the column name as an argument and returns the largest value in that column.</a:t>
            </a:r>
          </a:p>
          <a:p>
            <a:pPr fontAlgn="base">
              <a:buFont typeface="Arial" charset="0"/>
              <a:buChar char="•"/>
            </a:pPr>
            <a:r>
              <a:rPr lang="en-US" altLang="zh-CN" b="0" i="0" dirty="0" smtClean="0">
                <a:solidFill>
                  <a:srgbClr val="3E3E40"/>
                </a:solidFill>
                <a:effectLst/>
                <a:latin typeface="inherit" charset="0"/>
              </a:rPr>
              <a:t>MIN() takes the column name as an argument and returns the smallest value in that column.</a:t>
            </a:r>
          </a:p>
          <a:p>
            <a:pPr fontAlgn="base">
              <a:buFont typeface="Arial" charset="0"/>
              <a:buChar char="•"/>
            </a:pPr>
            <a:r>
              <a:rPr lang="en-US" altLang="zh-CN" b="0" i="0" dirty="0" smtClean="0">
                <a:solidFill>
                  <a:srgbClr val="3E3E40"/>
                </a:solidFill>
                <a:effectLst/>
                <a:latin typeface="inherit" charset="0"/>
              </a:rPr>
              <a:t>AVG() takes a column name as an argument and returns the average value for that column.</a:t>
            </a:r>
          </a:p>
          <a:p>
            <a:pPr fontAlgn="base">
              <a:buFont typeface="Arial" charset="0"/>
              <a:buChar char="•"/>
            </a:pPr>
            <a:r>
              <a:rPr lang="en-US" altLang="zh-CN" b="0" i="0" dirty="0" smtClean="0">
                <a:solidFill>
                  <a:srgbClr val="3E3E40"/>
                </a:solidFill>
                <a:effectLst/>
                <a:latin typeface="inherit" charset="0"/>
              </a:rPr>
              <a:t>ROUND() takes two arguments, a column name and the number of decimal places to round the values in that column.</a:t>
            </a:r>
            <a:endParaRPr lang="en-US" altLang="zh-CN" b="0" i="0" dirty="0">
              <a:solidFill>
                <a:srgbClr val="3E3E40"/>
              </a:solidFill>
              <a:effectLst/>
              <a:latin typeface="inherit" charset="0"/>
            </a:endParaRPr>
          </a:p>
        </p:txBody>
      </p:sp>
      <p:sp>
        <p:nvSpPr>
          <p:cNvPr id="5" name="矩形 4"/>
          <p:cNvSpPr/>
          <p:nvPr/>
        </p:nvSpPr>
        <p:spPr>
          <a:xfrm>
            <a:off x="395221" y="458272"/>
            <a:ext cx="2114681" cy="369332"/>
          </a:xfrm>
          <a:prstGeom prst="rect">
            <a:avLst/>
          </a:prstGeom>
        </p:spPr>
        <p:txBody>
          <a:bodyPr wrap="none">
            <a:spAutoFit/>
          </a:bodyPr>
          <a:lstStyle/>
          <a:p>
            <a:pPr fontAlgn="base"/>
            <a:r>
              <a:rPr lang="en-US" altLang="zh-CN" b="0" i="0" smtClean="0">
                <a:solidFill>
                  <a:srgbClr val="204056"/>
                </a:solidFill>
                <a:effectLst/>
                <a:latin typeface="Oxygen" charset="0"/>
              </a:rPr>
              <a:t>Aggregate Functions</a:t>
            </a:r>
            <a:endParaRPr lang="en-US" altLang="zh-CN" b="0" i="0">
              <a:solidFill>
                <a:srgbClr val="204056"/>
              </a:solidFill>
              <a:effectLst/>
              <a:latin typeface="Oxygen" charset="0"/>
            </a:endParaRPr>
          </a:p>
        </p:txBody>
      </p:sp>
    </p:spTree>
    <p:extLst>
      <p:ext uri="{BB962C8B-B14F-4D97-AF65-F5344CB8AC3E}">
        <p14:creationId xmlns:p14="http://schemas.microsoft.com/office/powerpoint/2010/main" val="16221931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78938" y="701159"/>
            <a:ext cx="1632948" cy="369332"/>
          </a:xfrm>
          <a:prstGeom prst="rect">
            <a:avLst/>
          </a:prstGeom>
        </p:spPr>
        <p:txBody>
          <a:bodyPr wrap="none">
            <a:spAutoFit/>
          </a:bodyPr>
          <a:lstStyle/>
          <a:p>
            <a:pPr fontAlgn="base"/>
            <a:r>
              <a:rPr lang="en-US" altLang="zh-CN" b="0" i="0" smtClean="0">
                <a:solidFill>
                  <a:srgbClr val="204056"/>
                </a:solidFill>
                <a:effectLst/>
                <a:latin typeface="Oxygen" charset="0"/>
              </a:rPr>
              <a:t>Multiple Tables</a:t>
            </a:r>
            <a:endParaRPr lang="en-US" altLang="zh-CN" b="0" i="0">
              <a:solidFill>
                <a:srgbClr val="204056"/>
              </a:solidFill>
              <a:effectLst/>
              <a:latin typeface="Oxygen" charset="0"/>
            </a:endParaRPr>
          </a:p>
        </p:txBody>
      </p:sp>
      <p:sp>
        <p:nvSpPr>
          <p:cNvPr id="5" name="矩形 4"/>
          <p:cNvSpPr/>
          <p:nvPr/>
        </p:nvSpPr>
        <p:spPr>
          <a:xfrm>
            <a:off x="1647825" y="1877110"/>
            <a:ext cx="9939338" cy="369332"/>
          </a:xfrm>
          <a:prstGeom prst="rect">
            <a:avLst/>
          </a:prstGeom>
        </p:spPr>
        <p:txBody>
          <a:bodyPr wrap="square">
            <a:spAutoFit/>
          </a:bodyPr>
          <a:lstStyle/>
          <a:p>
            <a:r>
              <a:rPr lang="en-US" altLang="zh-CN" b="0" i="0" dirty="0" smtClean="0">
                <a:solidFill>
                  <a:srgbClr val="0070C0"/>
                </a:solidFill>
                <a:effectLst/>
                <a:latin typeface="Monaco" charset="0"/>
              </a:rPr>
              <a:t>SELECT * FROM albums JOIN artists ON </a:t>
            </a:r>
            <a:r>
              <a:rPr lang="en-US" altLang="zh-CN" b="0" i="0" dirty="0" err="1" smtClean="0">
                <a:solidFill>
                  <a:srgbClr val="0070C0"/>
                </a:solidFill>
                <a:effectLst/>
                <a:latin typeface="Monaco" charset="0"/>
              </a:rPr>
              <a:t>albums.artist_id</a:t>
            </a:r>
            <a:r>
              <a:rPr lang="en-US" altLang="zh-CN" b="0" i="0" dirty="0" smtClean="0">
                <a:solidFill>
                  <a:srgbClr val="0070C0"/>
                </a:solidFill>
                <a:effectLst/>
                <a:latin typeface="Monaco" charset="0"/>
              </a:rPr>
              <a:t> = </a:t>
            </a:r>
            <a:r>
              <a:rPr lang="en-US" altLang="zh-CN" b="0" i="0" dirty="0" err="1" smtClean="0">
                <a:solidFill>
                  <a:srgbClr val="0070C0"/>
                </a:solidFill>
                <a:effectLst/>
                <a:latin typeface="Monaco" charset="0"/>
              </a:rPr>
              <a:t>artists.id</a:t>
            </a:r>
            <a:r>
              <a:rPr lang="en-US" altLang="zh-CN" b="0" i="0" dirty="0" smtClean="0">
                <a:solidFill>
                  <a:srgbClr val="0070C0"/>
                </a:solidFill>
                <a:effectLst/>
                <a:latin typeface="Monaco" charset="0"/>
              </a:rPr>
              <a:t>;</a:t>
            </a:r>
            <a:endParaRPr lang="zh-CN" altLang="en-US" dirty="0">
              <a:solidFill>
                <a:srgbClr val="0070C0"/>
              </a:solidFill>
            </a:endParaRPr>
          </a:p>
        </p:txBody>
      </p:sp>
      <p:sp>
        <p:nvSpPr>
          <p:cNvPr id="6" name="矩形 5"/>
          <p:cNvSpPr/>
          <p:nvPr/>
        </p:nvSpPr>
        <p:spPr>
          <a:xfrm>
            <a:off x="1281121" y="1507778"/>
            <a:ext cx="1114408" cy="369332"/>
          </a:xfrm>
          <a:prstGeom prst="rect">
            <a:avLst/>
          </a:prstGeom>
        </p:spPr>
        <p:txBody>
          <a:bodyPr wrap="none">
            <a:spAutoFit/>
          </a:bodyPr>
          <a:lstStyle/>
          <a:p>
            <a:pPr fontAlgn="base"/>
            <a:r>
              <a:rPr lang="en-US" altLang="zh-CN" b="0" i="0" smtClean="0">
                <a:solidFill>
                  <a:srgbClr val="204056"/>
                </a:solidFill>
                <a:effectLst/>
                <a:latin typeface="Oxygen" charset="0"/>
              </a:rPr>
              <a:t>Inner Join</a:t>
            </a:r>
            <a:endParaRPr lang="en-US" altLang="zh-CN" b="0" i="0">
              <a:solidFill>
                <a:srgbClr val="204056"/>
              </a:solidFill>
              <a:effectLst/>
              <a:latin typeface="Oxygen" charset="0"/>
            </a:endParaRPr>
          </a:p>
        </p:txBody>
      </p:sp>
      <p:sp>
        <p:nvSpPr>
          <p:cNvPr id="7" name="矩形 6"/>
          <p:cNvSpPr/>
          <p:nvPr/>
        </p:nvSpPr>
        <p:spPr>
          <a:xfrm>
            <a:off x="1281121" y="2635956"/>
            <a:ext cx="9663104" cy="646331"/>
          </a:xfrm>
          <a:prstGeom prst="rect">
            <a:avLst/>
          </a:prstGeom>
        </p:spPr>
        <p:txBody>
          <a:bodyPr wrap="square">
            <a:spAutoFit/>
          </a:bodyPr>
          <a:lstStyle/>
          <a:p>
            <a:pPr fontAlgn="base"/>
            <a:r>
              <a:rPr lang="en-US" altLang="zh-CN" b="0" i="0" dirty="0" smtClean="0">
                <a:effectLst/>
                <a:latin typeface="Oxygen" charset="0"/>
              </a:rPr>
              <a:t>Left Outer Join</a:t>
            </a:r>
          </a:p>
          <a:p>
            <a:pPr fontAlgn="base"/>
            <a:r>
              <a:rPr lang="en-US" altLang="zh-CN" b="0" i="0" dirty="0" smtClean="0">
                <a:solidFill>
                  <a:srgbClr val="0070C0"/>
                </a:solidFill>
                <a:effectLst/>
                <a:latin typeface="inherit" charset="0"/>
              </a:rPr>
              <a:t>SELECT</a:t>
            </a:r>
            <a:r>
              <a:rPr lang="en-US" altLang="zh-CN" b="0" i="0" dirty="0" smtClean="0">
                <a:solidFill>
                  <a:srgbClr val="0070C0"/>
                </a:solidFill>
                <a:effectLst/>
                <a:latin typeface="Monaco" charset="0"/>
              </a:rPr>
              <a:t> * </a:t>
            </a:r>
            <a:r>
              <a:rPr lang="en-US" altLang="zh-CN" b="0" i="0" dirty="0" smtClean="0">
                <a:solidFill>
                  <a:srgbClr val="0070C0"/>
                </a:solidFill>
                <a:effectLst/>
                <a:latin typeface="inherit" charset="0"/>
              </a:rPr>
              <a:t>FROM</a:t>
            </a:r>
            <a:r>
              <a:rPr lang="en-US" altLang="zh-CN" b="0" i="0" dirty="0" smtClean="0">
                <a:solidFill>
                  <a:srgbClr val="0070C0"/>
                </a:solidFill>
                <a:effectLst/>
                <a:latin typeface="Monaco" charset="0"/>
              </a:rPr>
              <a:t> albums LEFT </a:t>
            </a:r>
            <a:r>
              <a:rPr lang="en-US" altLang="zh-CN" b="0" i="0" dirty="0" smtClean="0">
                <a:solidFill>
                  <a:srgbClr val="0070C0"/>
                </a:solidFill>
                <a:effectLst/>
                <a:latin typeface="inherit" charset="0"/>
              </a:rPr>
              <a:t>JOIN</a:t>
            </a:r>
            <a:r>
              <a:rPr lang="en-US" altLang="zh-CN" b="0" i="0" dirty="0" smtClean="0">
                <a:solidFill>
                  <a:srgbClr val="0070C0"/>
                </a:solidFill>
                <a:effectLst/>
                <a:latin typeface="Monaco" charset="0"/>
              </a:rPr>
              <a:t> artists </a:t>
            </a:r>
            <a:r>
              <a:rPr lang="en-US" altLang="zh-CN" b="0" i="0" dirty="0" smtClean="0">
                <a:solidFill>
                  <a:srgbClr val="0070C0"/>
                </a:solidFill>
                <a:effectLst/>
                <a:latin typeface="inherit" charset="0"/>
              </a:rPr>
              <a:t>ON</a:t>
            </a:r>
            <a:r>
              <a:rPr lang="en-US" altLang="zh-CN" b="0" i="0" dirty="0" smtClean="0">
                <a:solidFill>
                  <a:srgbClr val="0070C0"/>
                </a:solidFill>
                <a:effectLst/>
                <a:latin typeface="Monaco" charset="0"/>
              </a:rPr>
              <a:t> </a:t>
            </a:r>
            <a:r>
              <a:rPr lang="en-US" altLang="zh-CN" b="0" i="0" dirty="0" err="1" smtClean="0">
                <a:solidFill>
                  <a:srgbClr val="0070C0"/>
                </a:solidFill>
                <a:effectLst/>
                <a:latin typeface="Monaco" charset="0"/>
              </a:rPr>
              <a:t>albums</a:t>
            </a:r>
            <a:r>
              <a:rPr lang="en-US" altLang="zh-CN" b="0" i="0" dirty="0" err="1" smtClean="0">
                <a:solidFill>
                  <a:srgbClr val="0070C0"/>
                </a:solidFill>
                <a:effectLst/>
                <a:latin typeface="inherit" charset="0"/>
              </a:rPr>
              <a:t>.artist_id</a:t>
            </a:r>
            <a:r>
              <a:rPr lang="en-US" altLang="zh-CN" b="0" i="0" dirty="0" smtClean="0">
                <a:solidFill>
                  <a:srgbClr val="0070C0"/>
                </a:solidFill>
                <a:effectLst/>
                <a:latin typeface="Monaco" charset="0"/>
              </a:rPr>
              <a:t> = </a:t>
            </a:r>
            <a:r>
              <a:rPr lang="en-US" altLang="zh-CN" b="0" i="0" dirty="0" err="1" smtClean="0">
                <a:solidFill>
                  <a:srgbClr val="0070C0"/>
                </a:solidFill>
                <a:effectLst/>
                <a:latin typeface="Monaco" charset="0"/>
              </a:rPr>
              <a:t>artists</a:t>
            </a:r>
            <a:r>
              <a:rPr lang="en-US" altLang="zh-CN" b="0" i="0" dirty="0" err="1" smtClean="0">
                <a:solidFill>
                  <a:srgbClr val="0070C0"/>
                </a:solidFill>
                <a:effectLst/>
                <a:latin typeface="inherit" charset="0"/>
              </a:rPr>
              <a:t>.id</a:t>
            </a:r>
            <a:r>
              <a:rPr lang="en-US" altLang="zh-CN" b="0" i="0" dirty="0" smtClean="0">
                <a:solidFill>
                  <a:srgbClr val="0070C0"/>
                </a:solidFill>
                <a:effectLst/>
                <a:latin typeface="Monaco" charset="0"/>
              </a:rPr>
              <a:t>;</a:t>
            </a:r>
            <a:endParaRPr lang="en-US" altLang="zh-CN" b="0" i="0" dirty="0">
              <a:solidFill>
                <a:srgbClr val="0070C0"/>
              </a:solidFill>
              <a:effectLst/>
              <a:latin typeface="Monaco" charset="0"/>
            </a:endParaRPr>
          </a:p>
        </p:txBody>
      </p:sp>
      <p:sp>
        <p:nvSpPr>
          <p:cNvPr id="8" name="矩形 7"/>
          <p:cNvSpPr/>
          <p:nvPr/>
        </p:nvSpPr>
        <p:spPr>
          <a:xfrm>
            <a:off x="1713290" y="3866824"/>
            <a:ext cx="10353675" cy="923330"/>
          </a:xfrm>
          <a:prstGeom prst="rect">
            <a:avLst/>
          </a:prstGeom>
        </p:spPr>
        <p:txBody>
          <a:bodyPr wrap="square">
            <a:spAutoFit/>
          </a:bodyPr>
          <a:lstStyle/>
          <a:p>
            <a:r>
              <a:rPr lang="en-US" altLang="zh-CN" b="0" i="0" dirty="0" smtClean="0">
                <a:solidFill>
                  <a:srgbClr val="00B050"/>
                </a:solidFill>
                <a:effectLst/>
                <a:latin typeface="Monaco" charset="0"/>
              </a:rPr>
              <a:t>SELECT </a:t>
            </a:r>
            <a:r>
              <a:rPr lang="en-US" altLang="zh-CN" b="0" i="0" dirty="0" err="1" smtClean="0">
                <a:solidFill>
                  <a:srgbClr val="00B050"/>
                </a:solidFill>
                <a:effectLst/>
                <a:latin typeface="Monaco" charset="0"/>
              </a:rPr>
              <a:t>albums.name</a:t>
            </a:r>
            <a:r>
              <a:rPr lang="en-US" altLang="zh-CN" b="0" i="0" dirty="0" smtClean="0">
                <a:solidFill>
                  <a:srgbClr val="00B050"/>
                </a:solidFill>
                <a:effectLst/>
                <a:latin typeface="Monaco" charset="0"/>
              </a:rPr>
              <a:t> AS 'Album', </a:t>
            </a:r>
            <a:r>
              <a:rPr lang="en-US" altLang="zh-CN" b="0" i="0" dirty="0" err="1" smtClean="0">
                <a:solidFill>
                  <a:srgbClr val="00B050"/>
                </a:solidFill>
                <a:effectLst/>
                <a:latin typeface="Monaco" charset="0"/>
              </a:rPr>
              <a:t>albums.year</a:t>
            </a:r>
            <a:r>
              <a:rPr lang="en-US" altLang="zh-CN" b="0" i="0" dirty="0" smtClean="0">
                <a:solidFill>
                  <a:srgbClr val="00B050"/>
                </a:solidFill>
                <a:effectLst/>
                <a:latin typeface="Monaco" charset="0"/>
              </a:rPr>
              <a:t>, </a:t>
            </a:r>
            <a:r>
              <a:rPr lang="en-US" altLang="zh-CN" b="0" i="0" dirty="0" err="1" smtClean="0">
                <a:solidFill>
                  <a:srgbClr val="00B050"/>
                </a:solidFill>
                <a:effectLst/>
                <a:latin typeface="Monaco" charset="0"/>
              </a:rPr>
              <a:t>artists.name</a:t>
            </a:r>
            <a:r>
              <a:rPr lang="en-US" altLang="zh-CN" b="0" i="0" dirty="0" smtClean="0">
                <a:solidFill>
                  <a:srgbClr val="00B050"/>
                </a:solidFill>
                <a:effectLst/>
                <a:latin typeface="Monaco" charset="0"/>
              </a:rPr>
              <a:t> AS 'Artist' FROM albums JOIN artists ON </a:t>
            </a:r>
            <a:r>
              <a:rPr lang="en-US" altLang="zh-CN" b="0" i="0" dirty="0" err="1" smtClean="0">
                <a:solidFill>
                  <a:srgbClr val="00B050"/>
                </a:solidFill>
                <a:effectLst/>
                <a:latin typeface="Monaco" charset="0"/>
              </a:rPr>
              <a:t>albums.artist_id</a:t>
            </a:r>
            <a:r>
              <a:rPr lang="en-US" altLang="zh-CN" b="0" i="0" dirty="0" smtClean="0">
                <a:solidFill>
                  <a:srgbClr val="00B050"/>
                </a:solidFill>
                <a:effectLst/>
                <a:latin typeface="Monaco" charset="0"/>
              </a:rPr>
              <a:t> = </a:t>
            </a:r>
            <a:r>
              <a:rPr lang="en-US" altLang="zh-CN" b="0" i="0" dirty="0" err="1" smtClean="0">
                <a:solidFill>
                  <a:srgbClr val="00B050"/>
                </a:solidFill>
                <a:effectLst/>
                <a:latin typeface="Monaco" charset="0"/>
              </a:rPr>
              <a:t>artists.id</a:t>
            </a:r>
            <a:r>
              <a:rPr lang="en-US" altLang="zh-CN" b="0" i="0" dirty="0" smtClean="0">
                <a:solidFill>
                  <a:srgbClr val="00B050"/>
                </a:solidFill>
                <a:effectLst/>
                <a:latin typeface="Monaco" charset="0"/>
              </a:rPr>
              <a:t> WHERE </a:t>
            </a:r>
            <a:r>
              <a:rPr lang="en-US" altLang="zh-CN" b="0" i="0" dirty="0" err="1" smtClean="0">
                <a:solidFill>
                  <a:srgbClr val="00B050"/>
                </a:solidFill>
                <a:effectLst/>
                <a:latin typeface="Monaco" charset="0"/>
              </a:rPr>
              <a:t>albums.year</a:t>
            </a:r>
            <a:r>
              <a:rPr lang="en-US" altLang="zh-CN" b="0" i="0" dirty="0" smtClean="0">
                <a:solidFill>
                  <a:srgbClr val="00B050"/>
                </a:solidFill>
                <a:effectLst/>
                <a:latin typeface="Monaco" charset="0"/>
              </a:rPr>
              <a:t> &gt; 1980;</a:t>
            </a:r>
            <a:endParaRPr lang="zh-CN" altLang="en-US" dirty="0">
              <a:solidFill>
                <a:srgbClr val="00B050"/>
              </a:solidFill>
            </a:endParaRPr>
          </a:p>
        </p:txBody>
      </p:sp>
      <p:sp>
        <p:nvSpPr>
          <p:cNvPr id="9" name="矩形 8"/>
          <p:cNvSpPr/>
          <p:nvPr/>
        </p:nvSpPr>
        <p:spPr>
          <a:xfrm>
            <a:off x="1281121" y="3497492"/>
            <a:ext cx="864339" cy="369332"/>
          </a:xfrm>
          <a:prstGeom prst="rect">
            <a:avLst/>
          </a:prstGeom>
        </p:spPr>
        <p:txBody>
          <a:bodyPr wrap="none">
            <a:spAutoFit/>
          </a:bodyPr>
          <a:lstStyle/>
          <a:p>
            <a:pPr fontAlgn="base"/>
            <a:r>
              <a:rPr lang="en-US" altLang="zh-CN" b="0" i="0" smtClean="0">
                <a:solidFill>
                  <a:srgbClr val="204056"/>
                </a:solidFill>
                <a:effectLst/>
                <a:latin typeface="Oxygen" charset="0"/>
              </a:rPr>
              <a:t>Aliases</a:t>
            </a:r>
            <a:endParaRPr lang="en-US" altLang="zh-CN" b="0" i="0">
              <a:solidFill>
                <a:srgbClr val="204056"/>
              </a:solidFill>
              <a:effectLst/>
              <a:latin typeface="Oxygen" charset="0"/>
            </a:endParaRPr>
          </a:p>
        </p:txBody>
      </p:sp>
    </p:spTree>
    <p:extLst>
      <p:ext uri="{BB962C8B-B14F-4D97-AF65-F5344CB8AC3E}">
        <p14:creationId xmlns:p14="http://schemas.microsoft.com/office/powerpoint/2010/main" val="2804025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05087" y="3671799"/>
            <a:ext cx="6096000" cy="1200329"/>
          </a:xfrm>
          <a:prstGeom prst="rect">
            <a:avLst/>
          </a:prstGeom>
        </p:spPr>
        <p:txBody>
          <a:bodyPr>
            <a:spAutoFit/>
          </a:bodyPr>
          <a:lstStyle/>
          <a:p>
            <a:r>
              <a:rPr lang="en-US" altLang="zh-CN" b="0" i="0" dirty="0" smtClean="0">
                <a:solidFill>
                  <a:schemeClr val="accent2"/>
                </a:solidFill>
                <a:effectLst/>
                <a:latin typeface="Monaco" charset="0"/>
              </a:rPr>
              <a:t>CREATE TABLE IF NOT EXISTS albums( id INTEGER PRIMARY KEY, name TEXT, year INTEGER, </a:t>
            </a:r>
            <a:r>
              <a:rPr lang="en-US" altLang="zh-CN" b="0" i="0" dirty="0" err="1" smtClean="0">
                <a:solidFill>
                  <a:schemeClr val="accent2"/>
                </a:solidFill>
                <a:effectLst/>
                <a:latin typeface="Monaco" charset="0"/>
              </a:rPr>
              <a:t>artist_id</a:t>
            </a:r>
            <a:r>
              <a:rPr lang="en-US" altLang="zh-CN" b="0" i="0" dirty="0" smtClean="0">
                <a:solidFill>
                  <a:schemeClr val="accent2"/>
                </a:solidFill>
                <a:effectLst/>
                <a:latin typeface="Monaco" charset="0"/>
              </a:rPr>
              <a:t> INTEGER, FOREIGN KEY(</a:t>
            </a:r>
            <a:r>
              <a:rPr lang="en-US" altLang="zh-CN" b="0" i="0" dirty="0" err="1" smtClean="0">
                <a:solidFill>
                  <a:schemeClr val="accent2"/>
                </a:solidFill>
                <a:effectLst/>
                <a:latin typeface="Monaco" charset="0"/>
              </a:rPr>
              <a:t>artist_id</a:t>
            </a:r>
            <a:r>
              <a:rPr lang="en-US" altLang="zh-CN" b="0" i="0" dirty="0" smtClean="0">
                <a:solidFill>
                  <a:schemeClr val="accent2"/>
                </a:solidFill>
                <a:effectLst/>
                <a:latin typeface="Monaco" charset="0"/>
              </a:rPr>
              <a:t>) REFERENCES artist(id) );</a:t>
            </a:r>
            <a:endParaRPr lang="zh-CN" altLang="en-US" dirty="0">
              <a:solidFill>
                <a:schemeClr val="accent2"/>
              </a:solidFill>
            </a:endParaRPr>
          </a:p>
        </p:txBody>
      </p:sp>
      <p:sp>
        <p:nvSpPr>
          <p:cNvPr id="5" name="矩形 4"/>
          <p:cNvSpPr/>
          <p:nvPr/>
        </p:nvSpPr>
        <p:spPr>
          <a:xfrm>
            <a:off x="2605087" y="1673336"/>
            <a:ext cx="4148138" cy="1477328"/>
          </a:xfrm>
          <a:prstGeom prst="rect">
            <a:avLst/>
          </a:prstGeom>
        </p:spPr>
        <p:txBody>
          <a:bodyPr wrap="square">
            <a:spAutoFit/>
          </a:bodyPr>
          <a:lstStyle/>
          <a:p>
            <a:r>
              <a:rPr lang="en-US" altLang="zh-CN" b="0" i="0" dirty="0" smtClean="0">
                <a:solidFill>
                  <a:schemeClr val="accent2"/>
                </a:solidFill>
                <a:effectLst/>
                <a:latin typeface="Monaco" charset="0"/>
              </a:rPr>
              <a:t>DROP TABLE IF EXISTS albums; CREATE TABLE IF NOT EXISTS albums( id INTEGER PRIMARY KEY, name TEXT, </a:t>
            </a:r>
            <a:r>
              <a:rPr lang="en-US" altLang="zh-CN" b="0" i="0" dirty="0" err="1" smtClean="0">
                <a:solidFill>
                  <a:schemeClr val="accent2"/>
                </a:solidFill>
                <a:effectLst/>
                <a:latin typeface="Monaco" charset="0"/>
              </a:rPr>
              <a:t>artist_id</a:t>
            </a:r>
            <a:r>
              <a:rPr lang="en-US" altLang="zh-CN" b="0" i="0" dirty="0" smtClean="0">
                <a:solidFill>
                  <a:schemeClr val="accent2"/>
                </a:solidFill>
                <a:effectLst/>
                <a:latin typeface="Monaco" charset="0"/>
              </a:rPr>
              <a:t> INTEGER, year INTEGER);</a:t>
            </a:r>
            <a:endParaRPr lang="zh-CN" altLang="en-US" dirty="0">
              <a:solidFill>
                <a:schemeClr val="accent2"/>
              </a:solidFill>
            </a:endParaRPr>
          </a:p>
        </p:txBody>
      </p:sp>
      <p:sp>
        <p:nvSpPr>
          <p:cNvPr id="6" name="矩形 5"/>
          <p:cNvSpPr/>
          <p:nvPr/>
        </p:nvSpPr>
        <p:spPr>
          <a:xfrm>
            <a:off x="4090988" y="4872128"/>
            <a:ext cx="6096000" cy="1200329"/>
          </a:xfrm>
          <a:prstGeom prst="rect">
            <a:avLst/>
          </a:prstGeom>
        </p:spPr>
        <p:txBody>
          <a:bodyPr>
            <a:spAutoFit/>
          </a:bodyPr>
          <a:lstStyle/>
          <a:p>
            <a:r>
              <a:rPr lang="en-US" altLang="zh-CN" b="0" i="0" dirty="0" smtClean="0">
                <a:solidFill>
                  <a:srgbClr val="3E3E40"/>
                </a:solidFill>
                <a:effectLst/>
                <a:latin typeface="Oxygen" charset="0"/>
              </a:rPr>
              <a:t>If we try to </a:t>
            </a:r>
            <a:r>
              <a:rPr lang="en-US" altLang="zh-CN" dirty="0" smtClean="0"/>
              <a:t>INSERT</a:t>
            </a:r>
            <a:r>
              <a:rPr lang="en-US" altLang="zh-CN" b="0" i="0" dirty="0" smtClean="0">
                <a:solidFill>
                  <a:srgbClr val="3E3E40"/>
                </a:solidFill>
                <a:effectLst/>
                <a:latin typeface="Oxygen" charset="0"/>
              </a:rPr>
              <a:t> data into our </a:t>
            </a:r>
            <a:r>
              <a:rPr lang="en-US" altLang="zh-CN" dirty="0" err="1" smtClean="0"/>
              <a:t>albums</a:t>
            </a:r>
            <a:r>
              <a:rPr lang="en-US" altLang="zh-CN" b="0" i="0" dirty="0" err="1" smtClean="0">
                <a:solidFill>
                  <a:srgbClr val="3E3E40"/>
                </a:solidFill>
                <a:effectLst/>
                <a:latin typeface="Oxygen" charset="0"/>
              </a:rPr>
              <a:t>table</a:t>
            </a:r>
            <a:r>
              <a:rPr lang="en-US" altLang="zh-CN" b="0" i="0" dirty="0" smtClean="0">
                <a:solidFill>
                  <a:srgbClr val="3E3E40"/>
                </a:solidFill>
                <a:effectLst/>
                <a:latin typeface="Oxygen" charset="0"/>
              </a:rPr>
              <a:t> where the new value for </a:t>
            </a:r>
            <a:r>
              <a:rPr lang="en-US" altLang="zh-CN" dirty="0" err="1" smtClean="0"/>
              <a:t>artist_id</a:t>
            </a:r>
            <a:r>
              <a:rPr lang="en-US" altLang="zh-CN" b="0" i="0" dirty="0" smtClean="0">
                <a:solidFill>
                  <a:srgbClr val="3E3E40"/>
                </a:solidFill>
                <a:effectLst/>
                <a:latin typeface="Oxygen" charset="0"/>
              </a:rPr>
              <a:t> does not match an </a:t>
            </a:r>
            <a:r>
              <a:rPr lang="en-US" altLang="zh-CN" dirty="0" smtClean="0"/>
              <a:t>id</a:t>
            </a:r>
            <a:r>
              <a:rPr lang="en-US" altLang="zh-CN" b="0" i="0" dirty="0" smtClean="0">
                <a:solidFill>
                  <a:srgbClr val="3E3E40"/>
                </a:solidFill>
                <a:effectLst/>
                <a:latin typeface="Oxygen" charset="0"/>
              </a:rPr>
              <a:t> in our </a:t>
            </a:r>
            <a:r>
              <a:rPr lang="en-US" altLang="zh-CN" dirty="0" smtClean="0"/>
              <a:t>artist</a:t>
            </a:r>
            <a:r>
              <a:rPr lang="en-US" altLang="zh-CN" b="0" i="0" dirty="0" smtClean="0">
                <a:solidFill>
                  <a:srgbClr val="3E3E40"/>
                </a:solidFill>
                <a:effectLst/>
                <a:latin typeface="Oxygen" charset="0"/>
              </a:rPr>
              <a:t> table, we can't. This is valuable for validating our data (and making sure we don't insert the wrong information into our database)!</a:t>
            </a:r>
            <a:endParaRPr lang="zh-CN" altLang="en-US" dirty="0"/>
          </a:p>
        </p:txBody>
      </p:sp>
      <p:sp>
        <p:nvSpPr>
          <p:cNvPr id="7" name="三角形 6"/>
          <p:cNvSpPr/>
          <p:nvPr/>
        </p:nvSpPr>
        <p:spPr>
          <a:xfrm>
            <a:off x="3514725" y="5229225"/>
            <a:ext cx="400050" cy="428625"/>
          </a:xfrm>
          <a:prstGeom prst="triangl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1558504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76437" y="1295698"/>
            <a:ext cx="6096000" cy="923330"/>
          </a:xfrm>
          <a:prstGeom prst="rect">
            <a:avLst/>
          </a:prstGeom>
        </p:spPr>
        <p:txBody>
          <a:bodyPr>
            <a:spAutoFit/>
          </a:bodyPr>
          <a:lstStyle/>
          <a:p>
            <a:r>
              <a:rPr lang="en-US" altLang="zh-CN" b="0" i="0" dirty="0" smtClean="0">
                <a:solidFill>
                  <a:srgbClr val="00B0F0"/>
                </a:solidFill>
                <a:effectLst/>
                <a:latin typeface="Monaco" charset="0"/>
              </a:rPr>
              <a:t>SELECT * FROM flights WHERE origin in ( SELECT code FROM airports WHERE elevation &gt; 2000);</a:t>
            </a:r>
            <a:endParaRPr lang="zh-CN" altLang="en-US" dirty="0">
              <a:solidFill>
                <a:srgbClr val="00B0F0"/>
              </a:solidFill>
            </a:endParaRPr>
          </a:p>
        </p:txBody>
      </p:sp>
      <p:sp>
        <p:nvSpPr>
          <p:cNvPr id="5" name="矩形 4"/>
          <p:cNvSpPr/>
          <p:nvPr/>
        </p:nvSpPr>
        <p:spPr>
          <a:xfrm>
            <a:off x="550405" y="801171"/>
            <a:ext cx="2852063" cy="369332"/>
          </a:xfrm>
          <a:prstGeom prst="rect">
            <a:avLst/>
          </a:prstGeom>
        </p:spPr>
        <p:txBody>
          <a:bodyPr wrap="none">
            <a:spAutoFit/>
          </a:bodyPr>
          <a:lstStyle/>
          <a:p>
            <a:pPr fontAlgn="base"/>
            <a:r>
              <a:rPr lang="en-US" altLang="zh-CN" b="0" i="0" smtClean="0">
                <a:solidFill>
                  <a:srgbClr val="204056"/>
                </a:solidFill>
                <a:effectLst/>
                <a:latin typeface="Oxygen" charset="0"/>
              </a:rPr>
              <a:t>Non-Correlated </a:t>
            </a:r>
            <a:r>
              <a:rPr lang="en-US" altLang="zh-CN" b="0" i="0" dirty="0" err="1" smtClean="0">
                <a:solidFill>
                  <a:srgbClr val="204056"/>
                </a:solidFill>
                <a:effectLst/>
                <a:latin typeface="Oxygen" charset="0"/>
              </a:rPr>
              <a:t>Subqueries</a:t>
            </a:r>
            <a:r>
              <a:rPr lang="en-US" altLang="zh-CN" b="0" i="0" dirty="0" smtClean="0">
                <a:solidFill>
                  <a:srgbClr val="204056"/>
                </a:solidFill>
                <a:effectLst/>
                <a:latin typeface="Oxygen" charset="0"/>
              </a:rPr>
              <a:t> I</a:t>
            </a:r>
            <a:endParaRPr lang="en-US" altLang="zh-CN" b="0" i="0" dirty="0">
              <a:solidFill>
                <a:srgbClr val="204056"/>
              </a:solidFill>
              <a:effectLst/>
              <a:latin typeface="Oxygen" charset="0"/>
            </a:endParaRPr>
          </a:p>
        </p:txBody>
      </p:sp>
      <p:sp>
        <p:nvSpPr>
          <p:cNvPr id="6" name="矩形 5"/>
          <p:cNvSpPr/>
          <p:nvPr/>
        </p:nvSpPr>
        <p:spPr>
          <a:xfrm>
            <a:off x="0" y="3718679"/>
            <a:ext cx="6096000" cy="3139321"/>
          </a:xfrm>
          <a:prstGeom prst="rect">
            <a:avLst/>
          </a:prstGeom>
        </p:spPr>
        <p:txBody>
          <a:bodyPr>
            <a:spAutoFit/>
          </a:bodyPr>
          <a:lstStyle/>
          <a:p>
            <a:pPr fontAlgn="base"/>
            <a:r>
              <a:rPr lang="en-US" altLang="zh-CN" b="0" i="0" dirty="0" smtClean="0">
                <a:solidFill>
                  <a:srgbClr val="3E3E40"/>
                </a:solidFill>
                <a:effectLst/>
                <a:latin typeface="Oxygen" charset="0"/>
              </a:rPr>
              <a:t> </a:t>
            </a:r>
            <a:r>
              <a:rPr lang="en-US" altLang="zh-CN" b="1" i="0" dirty="0" err="1" smtClean="0">
                <a:solidFill>
                  <a:srgbClr val="3E3E40"/>
                </a:solidFill>
                <a:effectLst/>
                <a:latin typeface="Oxygen" charset="0"/>
              </a:rPr>
              <a:t>Subqueries</a:t>
            </a:r>
            <a:r>
              <a:rPr lang="en-US" altLang="zh-CN" b="0" i="0" dirty="0" smtClean="0">
                <a:solidFill>
                  <a:srgbClr val="3E3E40"/>
                </a:solidFill>
                <a:effectLst/>
                <a:latin typeface="Oxygen" charset="0"/>
              </a:rPr>
              <a:t> are used to complete an SQL transformation by nesting one query within another query.</a:t>
            </a:r>
          </a:p>
          <a:p>
            <a:pPr fontAlgn="base"/>
            <a:r>
              <a:rPr lang="en-US" altLang="zh-CN" b="0" i="0" dirty="0" smtClean="0">
                <a:solidFill>
                  <a:srgbClr val="3E3E40"/>
                </a:solidFill>
                <a:effectLst/>
                <a:latin typeface="Oxygen" charset="0"/>
              </a:rPr>
              <a:t>- A </a:t>
            </a:r>
            <a:r>
              <a:rPr lang="en-US" altLang="zh-CN" b="1" i="0" dirty="0" smtClean="0">
                <a:solidFill>
                  <a:srgbClr val="3E3E40"/>
                </a:solidFill>
                <a:effectLst/>
                <a:latin typeface="Oxygen" charset="0"/>
              </a:rPr>
              <a:t>non-correlated </a:t>
            </a:r>
            <a:r>
              <a:rPr lang="en-US" altLang="zh-CN" b="1" i="0" dirty="0" err="1" smtClean="0">
                <a:solidFill>
                  <a:srgbClr val="3E3E40"/>
                </a:solidFill>
                <a:effectLst/>
                <a:latin typeface="Oxygen" charset="0"/>
              </a:rPr>
              <a:t>subquery</a:t>
            </a:r>
            <a:r>
              <a:rPr lang="en-US" altLang="zh-CN" b="0" i="0" dirty="0" smtClean="0">
                <a:solidFill>
                  <a:srgbClr val="3E3E40"/>
                </a:solidFill>
                <a:effectLst/>
                <a:latin typeface="Oxygen" charset="0"/>
              </a:rPr>
              <a:t> is a </a:t>
            </a:r>
            <a:r>
              <a:rPr lang="en-US" altLang="zh-CN" b="0" i="0" dirty="0" err="1" smtClean="0">
                <a:solidFill>
                  <a:srgbClr val="3E3E40"/>
                </a:solidFill>
                <a:effectLst/>
                <a:latin typeface="Oxygen" charset="0"/>
              </a:rPr>
              <a:t>subquery</a:t>
            </a:r>
            <a:r>
              <a:rPr lang="en-US" altLang="zh-CN" b="0" i="0" dirty="0" smtClean="0">
                <a:solidFill>
                  <a:srgbClr val="3E3E40"/>
                </a:solidFill>
                <a:effectLst/>
                <a:latin typeface="Oxygen" charset="0"/>
              </a:rPr>
              <a:t> that can be run independently of the outer query and can be used to complete a multi-step transformation.</a:t>
            </a:r>
          </a:p>
          <a:p>
            <a:pPr fontAlgn="base"/>
            <a:r>
              <a:rPr lang="en-US" altLang="zh-CN" b="0" i="0" dirty="0" smtClean="0">
                <a:solidFill>
                  <a:srgbClr val="3E3E40"/>
                </a:solidFill>
                <a:effectLst/>
                <a:latin typeface="Oxygen" charset="0"/>
              </a:rPr>
              <a:t>- A </a:t>
            </a:r>
            <a:r>
              <a:rPr lang="en-US" altLang="zh-CN" b="1" i="0" dirty="0" smtClean="0">
                <a:solidFill>
                  <a:srgbClr val="3E3E40"/>
                </a:solidFill>
                <a:effectLst/>
                <a:latin typeface="Oxygen" charset="0"/>
              </a:rPr>
              <a:t>correlated </a:t>
            </a:r>
            <a:r>
              <a:rPr lang="en-US" altLang="zh-CN" b="1" i="0" dirty="0" err="1" smtClean="0">
                <a:solidFill>
                  <a:srgbClr val="3E3E40"/>
                </a:solidFill>
                <a:effectLst/>
                <a:latin typeface="Oxygen" charset="0"/>
              </a:rPr>
              <a:t>subquery</a:t>
            </a:r>
            <a:r>
              <a:rPr lang="en-US" altLang="zh-CN" b="0" i="0" dirty="0" smtClean="0">
                <a:solidFill>
                  <a:srgbClr val="3E3E40"/>
                </a:solidFill>
                <a:effectLst/>
                <a:latin typeface="Oxygen" charset="0"/>
              </a:rPr>
              <a:t> is a </a:t>
            </a:r>
            <a:r>
              <a:rPr lang="en-US" altLang="zh-CN" b="0" i="0" dirty="0" err="1" smtClean="0">
                <a:solidFill>
                  <a:srgbClr val="3E3E40"/>
                </a:solidFill>
                <a:effectLst/>
                <a:latin typeface="Oxygen" charset="0"/>
              </a:rPr>
              <a:t>subquery</a:t>
            </a:r>
            <a:r>
              <a:rPr lang="en-US" altLang="zh-CN" b="0" i="0" dirty="0" smtClean="0">
                <a:solidFill>
                  <a:srgbClr val="3E3E40"/>
                </a:solidFill>
                <a:effectLst/>
                <a:latin typeface="Oxygen" charset="0"/>
              </a:rPr>
              <a:t> that cannot be run independently of the outer query. The order of operations in a correlated </a:t>
            </a:r>
            <a:r>
              <a:rPr lang="en-US" altLang="zh-CN" b="0" i="0" dirty="0" err="1" smtClean="0">
                <a:solidFill>
                  <a:srgbClr val="3E3E40"/>
                </a:solidFill>
                <a:effectLst/>
                <a:latin typeface="Oxygen" charset="0"/>
              </a:rPr>
              <a:t>subquery</a:t>
            </a:r>
            <a:r>
              <a:rPr lang="en-US" altLang="zh-CN" b="0" i="0" dirty="0" smtClean="0">
                <a:solidFill>
                  <a:srgbClr val="3E3E40"/>
                </a:solidFill>
                <a:effectLst/>
                <a:latin typeface="Oxygen" charset="0"/>
              </a:rPr>
              <a:t> is as follows:</a:t>
            </a:r>
          </a:p>
          <a:p>
            <a:pPr fontAlgn="base"/>
            <a:r>
              <a:rPr lang="en-US" altLang="zh-CN" b="0" i="0" dirty="0" smtClean="0">
                <a:solidFill>
                  <a:srgbClr val="3E3E40"/>
                </a:solidFill>
                <a:effectLst/>
                <a:latin typeface="Oxygen" charset="0"/>
              </a:rPr>
              <a:t>1. A row is processed in the outer query.</a:t>
            </a:r>
          </a:p>
          <a:p>
            <a:pPr fontAlgn="base"/>
            <a:r>
              <a:rPr lang="en-US" altLang="zh-CN" b="0" i="0" dirty="0" smtClean="0">
                <a:solidFill>
                  <a:srgbClr val="3E3E40"/>
                </a:solidFill>
                <a:effectLst/>
                <a:latin typeface="Oxygen" charset="0"/>
              </a:rPr>
              <a:t>2. Then, for that particular row in the outer query, the </a:t>
            </a:r>
            <a:r>
              <a:rPr lang="en-US" altLang="zh-CN" b="0" i="0" dirty="0" err="1" smtClean="0">
                <a:solidFill>
                  <a:srgbClr val="3E3E40"/>
                </a:solidFill>
                <a:effectLst/>
                <a:latin typeface="Oxygen" charset="0"/>
              </a:rPr>
              <a:t>subquery</a:t>
            </a:r>
            <a:r>
              <a:rPr lang="en-US" altLang="zh-CN" b="0" i="0" dirty="0" smtClean="0">
                <a:solidFill>
                  <a:srgbClr val="3E3E40"/>
                </a:solidFill>
                <a:effectLst/>
                <a:latin typeface="Oxygen" charset="0"/>
              </a:rPr>
              <a:t> is executed.</a:t>
            </a:r>
            <a:endParaRPr lang="en-US" altLang="zh-CN" b="0" i="0" dirty="0">
              <a:solidFill>
                <a:srgbClr val="3E3E40"/>
              </a:solidFill>
              <a:effectLst/>
              <a:latin typeface="Oxygen" charset="0"/>
            </a:endParaRPr>
          </a:p>
        </p:txBody>
      </p:sp>
      <p:sp>
        <p:nvSpPr>
          <p:cNvPr id="7" name="矩形 6"/>
          <p:cNvSpPr/>
          <p:nvPr/>
        </p:nvSpPr>
        <p:spPr>
          <a:xfrm>
            <a:off x="1976436" y="2670154"/>
            <a:ext cx="6096000" cy="1200329"/>
          </a:xfrm>
          <a:prstGeom prst="rect">
            <a:avLst/>
          </a:prstGeom>
        </p:spPr>
        <p:txBody>
          <a:bodyPr>
            <a:spAutoFit/>
          </a:bodyPr>
          <a:lstStyle/>
          <a:p>
            <a:r>
              <a:rPr lang="en-US" altLang="zh-CN" b="0" i="0" dirty="0" smtClean="0">
                <a:solidFill>
                  <a:srgbClr val="00B0F0"/>
                </a:solidFill>
                <a:effectLst/>
                <a:latin typeface="Monaco" charset="0"/>
              </a:rPr>
              <a:t>SELECT carrier, id, (SELECT COUNT(*) FROM flights f WHERE </a:t>
            </a:r>
            <a:r>
              <a:rPr lang="en-US" altLang="zh-CN" b="0" i="0" dirty="0" err="1" smtClean="0">
                <a:solidFill>
                  <a:srgbClr val="00B0F0"/>
                </a:solidFill>
                <a:effectLst/>
                <a:latin typeface="Monaco" charset="0"/>
              </a:rPr>
              <a:t>f.id</a:t>
            </a:r>
            <a:r>
              <a:rPr lang="en-US" altLang="zh-CN" b="0" i="0" dirty="0" smtClean="0">
                <a:solidFill>
                  <a:srgbClr val="00B0F0"/>
                </a:solidFill>
                <a:effectLst/>
                <a:latin typeface="Monaco" charset="0"/>
              </a:rPr>
              <a:t> &lt; </a:t>
            </a:r>
            <a:r>
              <a:rPr lang="en-US" altLang="zh-CN" b="0" i="0" dirty="0" err="1" smtClean="0">
                <a:solidFill>
                  <a:srgbClr val="00B0F0"/>
                </a:solidFill>
                <a:effectLst/>
                <a:latin typeface="Monaco" charset="0"/>
              </a:rPr>
              <a:t>flights.id</a:t>
            </a:r>
            <a:r>
              <a:rPr lang="en-US" altLang="zh-CN" b="0" i="0" dirty="0" smtClean="0">
                <a:solidFill>
                  <a:srgbClr val="00B0F0"/>
                </a:solidFill>
                <a:effectLst/>
                <a:latin typeface="Monaco" charset="0"/>
              </a:rPr>
              <a:t> AND </a:t>
            </a:r>
            <a:r>
              <a:rPr lang="en-US" altLang="zh-CN" b="0" i="0" dirty="0" err="1" smtClean="0">
                <a:solidFill>
                  <a:srgbClr val="00B0F0"/>
                </a:solidFill>
                <a:effectLst/>
                <a:latin typeface="Monaco" charset="0"/>
              </a:rPr>
              <a:t>f.carrier</a:t>
            </a:r>
            <a:r>
              <a:rPr lang="en-US" altLang="zh-CN" b="0" i="0" dirty="0" smtClean="0">
                <a:solidFill>
                  <a:srgbClr val="00B0F0"/>
                </a:solidFill>
                <a:effectLst/>
                <a:latin typeface="Monaco" charset="0"/>
              </a:rPr>
              <a:t>=</a:t>
            </a:r>
            <a:r>
              <a:rPr lang="en-US" altLang="zh-CN" b="0" i="0" dirty="0" err="1" smtClean="0">
                <a:solidFill>
                  <a:srgbClr val="00B0F0"/>
                </a:solidFill>
                <a:effectLst/>
                <a:latin typeface="Monaco" charset="0"/>
              </a:rPr>
              <a:t>flights.carrier</a:t>
            </a:r>
            <a:r>
              <a:rPr lang="en-US" altLang="zh-CN" b="0" i="0" dirty="0" smtClean="0">
                <a:solidFill>
                  <a:srgbClr val="00B0F0"/>
                </a:solidFill>
                <a:effectLst/>
                <a:latin typeface="Monaco" charset="0"/>
              </a:rPr>
              <a:t>) + 1 AS </a:t>
            </a:r>
            <a:r>
              <a:rPr lang="en-US" altLang="zh-CN" b="0" i="0" dirty="0" err="1" smtClean="0">
                <a:solidFill>
                  <a:srgbClr val="00B0F0"/>
                </a:solidFill>
                <a:effectLst/>
                <a:latin typeface="Monaco" charset="0"/>
              </a:rPr>
              <a:t>flight_sequence_number</a:t>
            </a:r>
            <a:r>
              <a:rPr lang="en-US" altLang="zh-CN" b="0" i="0" dirty="0" smtClean="0">
                <a:solidFill>
                  <a:srgbClr val="00B0F0"/>
                </a:solidFill>
                <a:effectLst/>
                <a:latin typeface="Monaco" charset="0"/>
              </a:rPr>
              <a:t> FROM flights;</a:t>
            </a:r>
            <a:endParaRPr lang="zh-CN" altLang="en-US" dirty="0">
              <a:solidFill>
                <a:srgbClr val="00B0F0"/>
              </a:solidFill>
            </a:endParaRPr>
          </a:p>
        </p:txBody>
      </p:sp>
      <p:sp>
        <p:nvSpPr>
          <p:cNvPr id="8" name="矩形 7"/>
          <p:cNvSpPr/>
          <p:nvPr/>
        </p:nvSpPr>
        <p:spPr>
          <a:xfrm>
            <a:off x="550405" y="2257606"/>
            <a:ext cx="2242922" cy="369332"/>
          </a:xfrm>
          <a:prstGeom prst="rect">
            <a:avLst/>
          </a:prstGeom>
        </p:spPr>
        <p:txBody>
          <a:bodyPr wrap="none">
            <a:spAutoFit/>
          </a:bodyPr>
          <a:lstStyle/>
          <a:p>
            <a:pPr fontAlgn="base"/>
            <a:r>
              <a:rPr lang="en-US" altLang="zh-CN" b="0" i="0" dirty="0" smtClean="0">
                <a:solidFill>
                  <a:srgbClr val="204056"/>
                </a:solidFill>
                <a:effectLst/>
                <a:latin typeface="Oxygen" charset="0"/>
              </a:rPr>
              <a:t>Correlated </a:t>
            </a:r>
            <a:r>
              <a:rPr lang="en-US" altLang="zh-CN" b="0" i="0" dirty="0" err="1" smtClean="0">
                <a:solidFill>
                  <a:srgbClr val="204056"/>
                </a:solidFill>
                <a:effectLst/>
                <a:latin typeface="Oxygen" charset="0"/>
              </a:rPr>
              <a:t>Subqueries</a:t>
            </a:r>
            <a:endParaRPr lang="en-US" altLang="zh-CN" b="0" i="0" dirty="0">
              <a:solidFill>
                <a:srgbClr val="204056"/>
              </a:solidFill>
              <a:effectLst/>
              <a:latin typeface="Oxygen" charset="0"/>
            </a:endParaRPr>
          </a:p>
        </p:txBody>
      </p:sp>
    </p:spTree>
    <p:extLst>
      <p:ext uri="{BB962C8B-B14F-4D97-AF65-F5344CB8AC3E}">
        <p14:creationId xmlns:p14="http://schemas.microsoft.com/office/powerpoint/2010/main" val="19736438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19200" y="1377048"/>
            <a:ext cx="6096000" cy="646331"/>
          </a:xfrm>
          <a:prstGeom prst="rect">
            <a:avLst/>
          </a:prstGeom>
        </p:spPr>
        <p:txBody>
          <a:bodyPr>
            <a:spAutoFit/>
          </a:bodyPr>
          <a:lstStyle/>
          <a:p>
            <a:pPr fontAlgn="base">
              <a:buFont typeface="+mj-lt"/>
              <a:buAutoNum type="arabicPeriod"/>
            </a:pPr>
            <a:r>
              <a:rPr lang="en-US" altLang="zh-CN" b="0" i="0" dirty="0" smtClean="0">
                <a:solidFill>
                  <a:srgbClr val="3E3E40"/>
                </a:solidFill>
                <a:effectLst/>
                <a:latin typeface="inherit" charset="0"/>
              </a:rPr>
              <a:t>Merge the rows, called a </a:t>
            </a:r>
            <a:r>
              <a:rPr lang="en-US" altLang="zh-CN" b="1" i="0" dirty="0" smtClean="0">
                <a:solidFill>
                  <a:srgbClr val="3E3E40"/>
                </a:solidFill>
                <a:effectLst/>
                <a:latin typeface="Oxygen" charset="0"/>
              </a:rPr>
              <a:t>join</a:t>
            </a:r>
            <a:r>
              <a:rPr lang="en-US" altLang="zh-CN" b="0" i="0" dirty="0" smtClean="0">
                <a:solidFill>
                  <a:srgbClr val="3E3E40"/>
                </a:solidFill>
                <a:effectLst/>
                <a:latin typeface="inherit" charset="0"/>
              </a:rPr>
              <a:t>.</a:t>
            </a:r>
          </a:p>
          <a:p>
            <a:pPr fontAlgn="base">
              <a:buFont typeface="+mj-lt"/>
              <a:buAutoNum type="arabicPeriod"/>
            </a:pPr>
            <a:r>
              <a:rPr lang="en-US" altLang="zh-CN" b="0" i="0" dirty="0" smtClean="0">
                <a:solidFill>
                  <a:srgbClr val="3E3E40"/>
                </a:solidFill>
                <a:effectLst/>
                <a:latin typeface="inherit" charset="0"/>
              </a:rPr>
              <a:t>Merge the columns, called a </a:t>
            </a:r>
            <a:r>
              <a:rPr lang="en-US" altLang="zh-CN" b="1" i="0" dirty="0" smtClean="0">
                <a:solidFill>
                  <a:srgbClr val="3E3E40"/>
                </a:solidFill>
                <a:effectLst/>
                <a:latin typeface="Oxygen" charset="0"/>
              </a:rPr>
              <a:t>union</a:t>
            </a:r>
            <a:r>
              <a:rPr lang="en-US" altLang="zh-CN" b="0" i="0" dirty="0" smtClean="0">
                <a:solidFill>
                  <a:srgbClr val="3E3E40"/>
                </a:solidFill>
                <a:effectLst/>
                <a:latin typeface="inherit" charset="0"/>
              </a:rPr>
              <a:t>.</a:t>
            </a:r>
            <a:endParaRPr lang="en-US" altLang="zh-CN" b="0" i="0" dirty="0">
              <a:solidFill>
                <a:srgbClr val="3E3E40"/>
              </a:solidFill>
              <a:effectLst/>
              <a:latin typeface="inherit" charset="0"/>
            </a:endParaRPr>
          </a:p>
        </p:txBody>
      </p:sp>
      <p:sp>
        <p:nvSpPr>
          <p:cNvPr id="5" name="矩形 4"/>
          <p:cNvSpPr/>
          <p:nvPr/>
        </p:nvSpPr>
        <p:spPr>
          <a:xfrm>
            <a:off x="134425" y="372547"/>
            <a:ext cx="1550424" cy="369332"/>
          </a:xfrm>
          <a:prstGeom prst="rect">
            <a:avLst/>
          </a:prstGeom>
        </p:spPr>
        <p:txBody>
          <a:bodyPr wrap="none">
            <a:spAutoFit/>
          </a:bodyPr>
          <a:lstStyle/>
          <a:p>
            <a:r>
              <a:rPr lang="en-US" altLang="zh-CN" b="0" i="0" smtClean="0">
                <a:solidFill>
                  <a:srgbClr val="3E3E40"/>
                </a:solidFill>
                <a:effectLst/>
                <a:latin typeface="Oxygen" charset="0"/>
              </a:rPr>
              <a:t>Set Operations</a:t>
            </a:r>
            <a:endParaRPr lang="zh-CN" altLang="en-US" dirty="0"/>
          </a:p>
        </p:txBody>
      </p:sp>
      <p:sp>
        <p:nvSpPr>
          <p:cNvPr id="6" name="矩形 5"/>
          <p:cNvSpPr/>
          <p:nvPr/>
        </p:nvSpPr>
        <p:spPr>
          <a:xfrm>
            <a:off x="1219200" y="2658548"/>
            <a:ext cx="6096000" cy="2862322"/>
          </a:xfrm>
          <a:prstGeom prst="rect">
            <a:avLst/>
          </a:prstGeom>
        </p:spPr>
        <p:txBody>
          <a:bodyPr>
            <a:spAutoFit/>
          </a:bodyPr>
          <a:lstStyle/>
          <a:p>
            <a:pPr fontAlgn="base">
              <a:buFont typeface="Arial" charset="0"/>
              <a:buChar char="•"/>
            </a:pPr>
            <a:r>
              <a:rPr lang="en-US" altLang="zh-CN" b="0" i="0" smtClean="0">
                <a:solidFill>
                  <a:srgbClr val="3E3E40"/>
                </a:solidFill>
                <a:effectLst/>
                <a:latin typeface="inherit" charset="0"/>
              </a:rPr>
              <a:t>The UNION clause allows us to utilize information from multiple tables in our queries.</a:t>
            </a:r>
          </a:p>
          <a:p>
            <a:pPr fontAlgn="base">
              <a:buFont typeface="Arial" charset="0"/>
              <a:buChar char="•"/>
            </a:pPr>
            <a:r>
              <a:rPr lang="en-US" altLang="zh-CN" b="0" i="0" dirty="0" smtClean="0">
                <a:solidFill>
                  <a:srgbClr val="3E3E40"/>
                </a:solidFill>
                <a:effectLst/>
                <a:latin typeface="inherit" charset="0"/>
              </a:rPr>
              <a:t>The UNION ALL clause allows us to utilize information from multiple tables in our queries, including duplicate values.</a:t>
            </a:r>
          </a:p>
          <a:p>
            <a:pPr fontAlgn="base">
              <a:buFont typeface="Arial" charset="0"/>
              <a:buChar char="•"/>
            </a:pPr>
            <a:r>
              <a:rPr lang="en-US" altLang="zh-CN" b="0" i="0" dirty="0" smtClean="0">
                <a:solidFill>
                  <a:srgbClr val="3E3E40"/>
                </a:solidFill>
                <a:effectLst/>
                <a:latin typeface="inherit" charset="0"/>
              </a:rPr>
              <a:t>INTERSECT is used to combine two SELECT statements, but returns rows only from the first SELECT statement that are identical to a row in the second </a:t>
            </a:r>
            <a:r>
              <a:rPr lang="en-US" altLang="zh-CN" b="0" i="0" dirty="0" err="1" smtClean="0">
                <a:solidFill>
                  <a:srgbClr val="3E3E40"/>
                </a:solidFill>
                <a:effectLst/>
                <a:latin typeface="inherit" charset="0"/>
              </a:rPr>
              <a:t>SELECTstatement</a:t>
            </a:r>
            <a:r>
              <a:rPr lang="en-US" altLang="zh-CN" b="0" i="0" dirty="0" smtClean="0">
                <a:solidFill>
                  <a:srgbClr val="3E3E40"/>
                </a:solidFill>
                <a:effectLst/>
                <a:latin typeface="inherit" charset="0"/>
              </a:rPr>
              <a:t>.</a:t>
            </a:r>
          </a:p>
          <a:p>
            <a:pPr fontAlgn="base">
              <a:buFont typeface="Arial" charset="0"/>
              <a:buChar char="•"/>
            </a:pPr>
            <a:r>
              <a:rPr lang="en-US" altLang="zh-CN" b="0" i="0" dirty="0" smtClean="0">
                <a:solidFill>
                  <a:srgbClr val="3E3E40"/>
                </a:solidFill>
                <a:effectLst/>
                <a:latin typeface="inherit" charset="0"/>
              </a:rPr>
              <a:t>EXCEPT returns distinct rows from the first SELECT statement that aren’t output by the second SELECT statement</a:t>
            </a:r>
            <a:endParaRPr lang="en-US" altLang="zh-CN" b="0" i="0" dirty="0">
              <a:solidFill>
                <a:srgbClr val="3E3E40"/>
              </a:solidFill>
              <a:effectLst/>
              <a:latin typeface="inherit" charset="0"/>
            </a:endParaRPr>
          </a:p>
        </p:txBody>
      </p:sp>
    </p:spTree>
    <p:extLst>
      <p:ext uri="{BB962C8B-B14F-4D97-AF65-F5344CB8AC3E}">
        <p14:creationId xmlns:p14="http://schemas.microsoft.com/office/powerpoint/2010/main" val="37954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914149" y="715839"/>
            <a:ext cx="7277851" cy="6124592"/>
          </a:xfrm>
          <a:prstGeom prst="rect">
            <a:avLst/>
          </a:prstGeom>
        </p:spPr>
      </p:pic>
      <p:sp>
        <p:nvSpPr>
          <p:cNvPr id="7" name="矩形 6"/>
          <p:cNvSpPr/>
          <p:nvPr/>
        </p:nvSpPr>
        <p:spPr>
          <a:xfrm>
            <a:off x="0" y="235403"/>
            <a:ext cx="6096000" cy="2031325"/>
          </a:xfrm>
          <a:prstGeom prst="rect">
            <a:avLst/>
          </a:prstGeom>
        </p:spPr>
        <p:txBody>
          <a:bodyPr>
            <a:spAutoFit/>
          </a:bodyPr>
          <a:lstStyle/>
          <a:p>
            <a:r>
              <a:rPr lang="en-US" altLang="zh-CN" b="0" i="0" dirty="0" smtClean="0">
                <a:solidFill>
                  <a:srgbClr val="424242"/>
                </a:solidFill>
                <a:effectLst/>
                <a:latin typeface="Open Sans" charset="0"/>
              </a:rPr>
              <a:t>A database view is a searchable object in a database that is defined by a query.  Though a view doesn’t store data, some refer to a views as “virtual tables,” you can query a view like you can a table.  A view can combine data from two or more table, </a:t>
            </a:r>
            <a:r>
              <a:rPr lang="en-US" altLang="zh-CN" b="0" i="0" u="sng" dirty="0" smtClean="0">
                <a:solidFill>
                  <a:srgbClr val="9371BD"/>
                </a:solidFill>
                <a:effectLst/>
                <a:latin typeface="Open Sans" charset="0"/>
                <a:hlinkClick r:id="rId4"/>
              </a:rPr>
              <a:t>using joins</a:t>
            </a:r>
            <a:r>
              <a:rPr lang="en-US" altLang="zh-CN" b="0" i="0" dirty="0" smtClean="0">
                <a:solidFill>
                  <a:srgbClr val="424242"/>
                </a:solidFill>
                <a:effectLst/>
                <a:latin typeface="Open Sans" charset="0"/>
              </a:rPr>
              <a:t>, and also just contain a subset of information.  This makes them convenient to abstract, or hide, complicated queries.</a:t>
            </a:r>
            <a:endParaRPr lang="zh-CN" altLang="en-US" dirty="0"/>
          </a:p>
        </p:txBody>
      </p:sp>
    </p:spTree>
    <p:extLst>
      <p:ext uri="{BB962C8B-B14F-4D97-AF65-F5344CB8AC3E}">
        <p14:creationId xmlns:p14="http://schemas.microsoft.com/office/powerpoint/2010/main" val="17134536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47712" y="693302"/>
            <a:ext cx="6096000" cy="2862322"/>
          </a:xfrm>
          <a:prstGeom prst="rect">
            <a:avLst/>
          </a:prstGeom>
        </p:spPr>
        <p:txBody>
          <a:bodyPr>
            <a:spAutoFit/>
          </a:bodyPr>
          <a:lstStyle/>
          <a:p>
            <a:pPr fontAlgn="base"/>
            <a:r>
              <a:rPr lang="en-US" altLang="zh-CN" b="0" i="0" dirty="0" smtClean="0">
                <a:solidFill>
                  <a:srgbClr val="204056"/>
                </a:solidFill>
                <a:effectLst/>
                <a:latin typeface="Oxygen" charset="0"/>
              </a:rPr>
              <a:t>Generalizations</a:t>
            </a:r>
          </a:p>
          <a:p>
            <a:pPr fontAlgn="base"/>
            <a:endParaRPr lang="en-US" altLang="zh-CN" b="0" i="0" dirty="0" smtClean="0">
              <a:solidFill>
                <a:srgbClr val="204056"/>
              </a:solidFill>
              <a:effectLst/>
              <a:latin typeface="Oxygen" charset="0"/>
            </a:endParaRPr>
          </a:p>
          <a:p>
            <a:pPr fontAlgn="base"/>
            <a:r>
              <a:rPr lang="en-US" altLang="zh-CN" b="0" i="0" dirty="0" smtClean="0">
                <a:solidFill>
                  <a:srgbClr val="3E3E40"/>
                </a:solidFill>
                <a:effectLst/>
                <a:latin typeface="inherit" charset="0"/>
              </a:rPr>
              <a:t>Congratulations! You just learned about Conditional Aggregates in SQL. What can we generalize so far?</a:t>
            </a:r>
          </a:p>
          <a:p>
            <a:pPr fontAlgn="base">
              <a:buFont typeface="Arial" charset="0"/>
              <a:buChar char="•"/>
            </a:pPr>
            <a:r>
              <a:rPr lang="en-US" altLang="zh-CN" b="1" i="0" dirty="0" smtClean="0">
                <a:solidFill>
                  <a:srgbClr val="3E3E40"/>
                </a:solidFill>
                <a:effectLst/>
                <a:latin typeface="Oxygen" charset="0"/>
              </a:rPr>
              <a:t>Conditional Aggregates</a:t>
            </a:r>
            <a:r>
              <a:rPr lang="en-US" altLang="zh-CN" b="0" i="0" dirty="0" smtClean="0">
                <a:solidFill>
                  <a:srgbClr val="3E3E40"/>
                </a:solidFill>
                <a:effectLst/>
                <a:latin typeface="inherit" charset="0"/>
              </a:rPr>
              <a:t> are aggregate functions the compute a result set based on a given set of conditions.</a:t>
            </a:r>
          </a:p>
          <a:p>
            <a:pPr fontAlgn="base">
              <a:buFont typeface="Arial" charset="0"/>
              <a:buChar char="•"/>
            </a:pPr>
            <a:r>
              <a:rPr lang="en-US" altLang="zh-CN" b="0" i="0" dirty="0" smtClean="0">
                <a:solidFill>
                  <a:srgbClr val="3E3E40"/>
                </a:solidFill>
                <a:effectLst/>
                <a:latin typeface="inherit" charset="0"/>
              </a:rPr>
              <a:t>NULL can be used to denote an empty field value</a:t>
            </a:r>
          </a:p>
          <a:p>
            <a:pPr fontAlgn="base">
              <a:buFont typeface="Arial" charset="0"/>
              <a:buChar char="•"/>
            </a:pPr>
            <a:r>
              <a:rPr lang="en-US" altLang="zh-CN" b="0" i="0" dirty="0" smtClean="0">
                <a:solidFill>
                  <a:srgbClr val="3E3E40"/>
                </a:solidFill>
                <a:effectLst/>
                <a:latin typeface="inherit" charset="0"/>
              </a:rPr>
              <a:t>CASE statements allow for custom classification of data</a:t>
            </a:r>
          </a:p>
          <a:p>
            <a:pPr fontAlgn="base">
              <a:buFont typeface="Arial" charset="0"/>
              <a:buChar char="•"/>
            </a:pPr>
            <a:r>
              <a:rPr lang="en-US" altLang="zh-CN" b="0" i="0" dirty="0" smtClean="0">
                <a:solidFill>
                  <a:srgbClr val="3E3E40"/>
                </a:solidFill>
                <a:effectLst/>
                <a:latin typeface="inherit" charset="0"/>
              </a:rPr>
              <a:t>CASE statements can be used inside aggregates (like SUM() and COUNT()) to provide filtered measures</a:t>
            </a:r>
            <a:endParaRPr lang="en-US" altLang="zh-CN" b="0" i="0" dirty="0">
              <a:solidFill>
                <a:srgbClr val="3E3E40"/>
              </a:solidFill>
              <a:effectLst/>
              <a:latin typeface="inherit" charset="0"/>
            </a:endParaRPr>
          </a:p>
        </p:txBody>
      </p:sp>
      <p:sp>
        <p:nvSpPr>
          <p:cNvPr id="5" name="矩形 4"/>
          <p:cNvSpPr/>
          <p:nvPr/>
        </p:nvSpPr>
        <p:spPr>
          <a:xfrm>
            <a:off x="1033463" y="4834622"/>
            <a:ext cx="6096000" cy="646331"/>
          </a:xfrm>
          <a:prstGeom prst="rect">
            <a:avLst/>
          </a:prstGeom>
        </p:spPr>
        <p:txBody>
          <a:bodyPr>
            <a:spAutoFit/>
          </a:bodyPr>
          <a:lstStyle/>
          <a:p>
            <a:r>
              <a:rPr lang="zh-CN" altLang="en-US" smtClean="0"/>
              <a:t>SELECT first_name || ' ' || last_name as full_nameFROM bakeries;</a:t>
            </a:r>
            <a:endParaRPr lang="zh-CN" altLang="en-US"/>
          </a:p>
        </p:txBody>
      </p:sp>
    </p:spTree>
    <p:extLst>
      <p:ext uri="{BB962C8B-B14F-4D97-AF65-F5344CB8AC3E}">
        <p14:creationId xmlns:p14="http://schemas.microsoft.com/office/powerpoint/2010/main" val="1337341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300163" y="1085850"/>
            <a:ext cx="3222357" cy="646331"/>
          </a:xfrm>
          <a:prstGeom prst="rect">
            <a:avLst/>
          </a:prstGeom>
          <a:noFill/>
        </p:spPr>
        <p:txBody>
          <a:bodyPr wrap="none" rtlCol="0">
            <a:spAutoFit/>
          </a:bodyPr>
          <a:lstStyle/>
          <a:p>
            <a:r>
              <a:rPr kumimoji="1" lang="en-US" altLang="zh-CN" dirty="0" smtClean="0"/>
              <a:t>Commit:</a:t>
            </a:r>
            <a:r>
              <a:rPr kumimoji="1" lang="zh-CN" altLang="en-US" dirty="0" smtClean="0"/>
              <a:t> </a:t>
            </a:r>
            <a:r>
              <a:rPr kumimoji="1" lang="en-US" altLang="zh-CN" dirty="0" smtClean="0"/>
              <a:t>commit</a:t>
            </a:r>
            <a:r>
              <a:rPr kumimoji="1" lang="zh-CN" altLang="en-US" dirty="0" smtClean="0"/>
              <a:t>之后取消锁定</a:t>
            </a:r>
            <a:endParaRPr kumimoji="1" lang="en-US" altLang="zh-CN" dirty="0" smtClean="0"/>
          </a:p>
          <a:p>
            <a:endParaRPr kumimoji="1" lang="zh-CN" altLang="en-US" dirty="0"/>
          </a:p>
        </p:txBody>
      </p:sp>
      <p:sp>
        <p:nvSpPr>
          <p:cNvPr id="5" name="文本框 4"/>
          <p:cNvSpPr txBox="1"/>
          <p:nvPr/>
        </p:nvSpPr>
        <p:spPr>
          <a:xfrm>
            <a:off x="1995055" y="2161309"/>
            <a:ext cx="776175" cy="1200329"/>
          </a:xfrm>
          <a:prstGeom prst="rect">
            <a:avLst/>
          </a:prstGeom>
          <a:noFill/>
        </p:spPr>
        <p:txBody>
          <a:bodyPr wrap="none" rtlCol="0">
            <a:spAutoFit/>
          </a:bodyPr>
          <a:lstStyle/>
          <a:p>
            <a:r>
              <a:rPr kumimoji="1" lang="en-US" altLang="zh-CN" dirty="0" smtClean="0"/>
              <a:t>Union</a:t>
            </a:r>
          </a:p>
          <a:p>
            <a:endParaRPr kumimoji="1" lang="en-US" altLang="zh-CN" dirty="0"/>
          </a:p>
          <a:p>
            <a:endParaRPr kumimoji="1" lang="en-US" altLang="zh-CN" dirty="0" smtClean="0"/>
          </a:p>
          <a:p>
            <a:r>
              <a:rPr kumimoji="1" lang="en-US" altLang="zh-CN" dirty="0" smtClean="0"/>
              <a:t>Join</a:t>
            </a:r>
            <a:endParaRPr kumimoji="1" lang="zh-CN" altLang="en-US" dirty="0"/>
          </a:p>
        </p:txBody>
      </p:sp>
    </p:spTree>
    <p:extLst>
      <p:ext uri="{BB962C8B-B14F-4D97-AF65-F5344CB8AC3E}">
        <p14:creationId xmlns:p14="http://schemas.microsoft.com/office/powerpoint/2010/main" val="17739457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2901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435574" y="3552839"/>
            <a:ext cx="6920679" cy="2864585"/>
          </a:xfrm>
          <a:prstGeom prst="rect">
            <a:avLst/>
          </a:prstGeom>
        </p:spPr>
      </p:pic>
      <p:sp>
        <p:nvSpPr>
          <p:cNvPr id="5" name="矩形 4"/>
          <p:cNvSpPr/>
          <p:nvPr/>
        </p:nvSpPr>
        <p:spPr>
          <a:xfrm>
            <a:off x="271550" y="259001"/>
            <a:ext cx="1773382" cy="6463308"/>
          </a:xfrm>
          <a:prstGeom prst="rect">
            <a:avLst/>
          </a:prstGeom>
        </p:spPr>
        <p:txBody>
          <a:bodyPr wrap="square">
            <a:spAutoFit/>
          </a:bodyPr>
          <a:lstStyle/>
          <a:p>
            <a:r>
              <a:rPr lang="zh-CN" altLang="en-US" b="1" i="0" dirty="0" smtClean="0">
                <a:solidFill>
                  <a:srgbClr val="222223"/>
                </a:solidFill>
                <a:effectLst/>
                <a:latin typeface="Microsoft YaHei" charset="-122"/>
              </a:rPr>
              <a:t>数据表类型（存储引擎）</a:t>
            </a:r>
          </a:p>
          <a:p>
            <a:r>
              <a:rPr lang="zh-CN" altLang="en-US" b="0" i="0" dirty="0" smtClean="0">
                <a:solidFill>
                  <a:srgbClr val="333333"/>
                </a:solidFill>
                <a:effectLst/>
                <a:latin typeface="Microsoft YaHei" charset="-122"/>
              </a:rPr>
              <a:t>数据库引擎用于存储、处理和保护数据的核心服务，利用数据库引擎可控制访问权限并快速处理事务，利用数据库引擎创建用于联机事务处理或联机分析处理数据的关系数据库，包括创建用于存储数据的表和用于查看、管理、保护数据安全的数据库对象（索引、视图、存储过程）。</a:t>
            </a:r>
            <a:endParaRPr lang="zh-CN" altLang="en-US" b="0" i="0" dirty="0">
              <a:solidFill>
                <a:srgbClr val="333333"/>
              </a:solidFill>
              <a:effectLst/>
              <a:latin typeface="Microsoft YaHei" charset="-122"/>
            </a:endParaRPr>
          </a:p>
        </p:txBody>
      </p:sp>
      <p:pic>
        <p:nvPicPr>
          <p:cNvPr id="6" name="图片 5"/>
          <p:cNvPicPr>
            <a:picLocks noChangeAspect="1"/>
          </p:cNvPicPr>
          <p:nvPr/>
        </p:nvPicPr>
        <p:blipFill>
          <a:blip r:embed="rId4"/>
          <a:stretch>
            <a:fillRect/>
          </a:stretch>
        </p:blipFill>
        <p:spPr>
          <a:xfrm>
            <a:off x="5354783" y="259001"/>
            <a:ext cx="4252212" cy="2147801"/>
          </a:xfrm>
          <a:prstGeom prst="rect">
            <a:avLst/>
          </a:prstGeom>
        </p:spPr>
      </p:pic>
    </p:spTree>
    <p:extLst>
      <p:ext uri="{BB962C8B-B14F-4D97-AF65-F5344CB8AC3E}">
        <p14:creationId xmlns:p14="http://schemas.microsoft.com/office/powerpoint/2010/main" val="578748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yisam inde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94587" y="200580"/>
            <a:ext cx="8842490" cy="3454853"/>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p:cNvPicPr>
            <a:picLocks noChangeAspect="1"/>
          </p:cNvPicPr>
          <p:nvPr/>
        </p:nvPicPr>
        <p:blipFill>
          <a:blip r:embed="rId3"/>
          <a:stretch>
            <a:fillRect/>
          </a:stretch>
        </p:blipFill>
        <p:spPr>
          <a:xfrm>
            <a:off x="2703537" y="4246668"/>
            <a:ext cx="9366543" cy="2475641"/>
          </a:xfrm>
          <a:prstGeom prst="rect">
            <a:avLst/>
          </a:prstGeom>
        </p:spPr>
      </p:pic>
      <p:sp>
        <p:nvSpPr>
          <p:cNvPr id="8" name="矩形 7"/>
          <p:cNvSpPr/>
          <p:nvPr/>
        </p:nvSpPr>
        <p:spPr>
          <a:xfrm>
            <a:off x="2044932" y="5115156"/>
            <a:ext cx="979755" cy="369332"/>
          </a:xfrm>
          <a:prstGeom prst="rect">
            <a:avLst/>
          </a:prstGeom>
        </p:spPr>
        <p:txBody>
          <a:bodyPr wrap="none">
            <a:spAutoFit/>
          </a:bodyPr>
          <a:lstStyle/>
          <a:p>
            <a:r>
              <a:rPr lang="en-US" altLang="zh-CN" b="0" i="0" smtClean="0">
                <a:solidFill>
                  <a:srgbClr val="333333"/>
                </a:solidFill>
                <a:effectLst/>
                <a:latin typeface="Microsoft YaHei" charset="-122"/>
              </a:rPr>
              <a:t>Innodb</a:t>
            </a:r>
            <a:endParaRPr lang="zh-CN" altLang="en-US" dirty="0"/>
          </a:p>
        </p:txBody>
      </p:sp>
      <p:sp>
        <p:nvSpPr>
          <p:cNvPr id="9" name="矩形 8"/>
          <p:cNvSpPr/>
          <p:nvPr/>
        </p:nvSpPr>
        <p:spPr>
          <a:xfrm>
            <a:off x="2049108" y="1558674"/>
            <a:ext cx="1045479" cy="369332"/>
          </a:xfrm>
          <a:prstGeom prst="rect">
            <a:avLst/>
          </a:prstGeom>
        </p:spPr>
        <p:txBody>
          <a:bodyPr wrap="none">
            <a:spAutoFit/>
          </a:bodyPr>
          <a:lstStyle/>
          <a:p>
            <a:r>
              <a:rPr lang="en-US" altLang="zh-CN" b="0" i="0" smtClean="0">
                <a:solidFill>
                  <a:srgbClr val="333333"/>
                </a:solidFill>
                <a:effectLst/>
                <a:latin typeface="Microsoft YaHei" charset="-122"/>
              </a:rPr>
              <a:t>Myisam</a:t>
            </a:r>
            <a:endParaRPr lang="zh-CN" altLang="en-US" dirty="0"/>
          </a:p>
        </p:txBody>
      </p:sp>
      <p:sp>
        <p:nvSpPr>
          <p:cNvPr id="10" name="文本框 9"/>
          <p:cNvSpPr txBox="1"/>
          <p:nvPr/>
        </p:nvSpPr>
        <p:spPr>
          <a:xfrm>
            <a:off x="0" y="3336915"/>
            <a:ext cx="1444626" cy="369332"/>
          </a:xfrm>
          <a:prstGeom prst="rect">
            <a:avLst/>
          </a:prstGeom>
          <a:noFill/>
        </p:spPr>
        <p:txBody>
          <a:bodyPr wrap="none" rtlCol="0">
            <a:spAutoFit/>
          </a:bodyPr>
          <a:lstStyle/>
          <a:p>
            <a:r>
              <a:rPr kumimoji="1" lang="en-US" altLang="zh-CN" dirty="0" smtClean="0"/>
              <a:t>Store</a:t>
            </a:r>
            <a:r>
              <a:rPr kumimoji="1" lang="zh-CN" altLang="en-US" dirty="0" smtClean="0"/>
              <a:t> </a:t>
            </a:r>
            <a:r>
              <a:rPr kumimoji="1" lang="en-US" altLang="zh-CN" dirty="0" smtClean="0"/>
              <a:t>engine</a:t>
            </a:r>
            <a:endParaRPr kumimoji="1" lang="zh-CN" altLang="en-US" dirty="0"/>
          </a:p>
        </p:txBody>
      </p:sp>
      <p:sp>
        <p:nvSpPr>
          <p:cNvPr id="11" name="左大括号 10"/>
          <p:cNvSpPr/>
          <p:nvPr/>
        </p:nvSpPr>
        <p:spPr>
          <a:xfrm>
            <a:off x="1444626" y="1743340"/>
            <a:ext cx="600306" cy="355648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Tree>
    <p:extLst>
      <p:ext uri="{BB962C8B-B14F-4D97-AF65-F5344CB8AC3E}">
        <p14:creationId xmlns:p14="http://schemas.microsoft.com/office/powerpoint/2010/main" val="396352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1746828" y="835429"/>
            <a:ext cx="8864600" cy="3657600"/>
          </a:xfrm>
          <a:prstGeom prst="rect">
            <a:avLst/>
          </a:prstGeom>
        </p:spPr>
      </p:pic>
    </p:spTree>
    <p:extLst>
      <p:ext uri="{BB962C8B-B14F-4D97-AF65-F5344CB8AC3E}">
        <p14:creationId xmlns:p14="http://schemas.microsoft.com/office/powerpoint/2010/main" val="704235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361137" y="599100"/>
            <a:ext cx="1550424" cy="3693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a:spAutoFit/>
          </a:bodyPr>
          <a:lstStyle/>
          <a:p>
            <a:r>
              <a:rPr lang="en-US" altLang="zh-CN" smtClean="0">
                <a:solidFill>
                  <a:srgbClr val="2F2F2F"/>
                </a:solidFill>
                <a:latin typeface="-apple-system" charset="0"/>
              </a:rPr>
              <a:t>Login </a:t>
            </a:r>
            <a:r>
              <a:rPr lang="en-US" altLang="zh-CN" b="0" i="0" smtClean="0">
                <a:solidFill>
                  <a:srgbClr val="2F2F2F"/>
                </a:solidFill>
                <a:effectLst/>
                <a:latin typeface="-apple-system" charset="0"/>
              </a:rPr>
              <a:t>MySQL</a:t>
            </a:r>
            <a:endParaRPr lang="zh-CN" altLang="en-US" dirty="0"/>
          </a:p>
        </p:txBody>
      </p:sp>
      <p:sp>
        <p:nvSpPr>
          <p:cNvPr id="6" name="矩形 5"/>
          <p:cNvSpPr/>
          <p:nvPr/>
        </p:nvSpPr>
        <p:spPr>
          <a:xfrm>
            <a:off x="7240805" y="565849"/>
            <a:ext cx="2416046" cy="369332"/>
          </a:xfrm>
          <a:prstGeom prst="rect">
            <a:avLst/>
          </a:prstGeom>
        </p:spPr>
        <p:txBody>
          <a:bodyPr wrap="none">
            <a:spAutoFit/>
          </a:bodyPr>
          <a:lstStyle/>
          <a:p>
            <a:r>
              <a:rPr lang="en-US" altLang="zh-CN" b="0" i="0" dirty="0" err="1" smtClean="0">
                <a:solidFill>
                  <a:srgbClr val="657B83"/>
                </a:solidFill>
                <a:effectLst/>
                <a:latin typeface="Menlo" charset="0"/>
              </a:rPr>
              <a:t>mysql</a:t>
            </a:r>
            <a:r>
              <a:rPr lang="en-US" altLang="zh-CN" b="0" i="0" dirty="0" smtClean="0">
                <a:solidFill>
                  <a:srgbClr val="657B83"/>
                </a:solidFill>
                <a:effectLst/>
                <a:latin typeface="Menlo" charset="0"/>
              </a:rPr>
              <a:t> -u root -p</a:t>
            </a:r>
            <a:endParaRPr lang="zh-CN" altLang="en-US" dirty="0"/>
          </a:p>
        </p:txBody>
      </p:sp>
      <p:sp>
        <p:nvSpPr>
          <p:cNvPr id="7" name="矩形 6"/>
          <p:cNvSpPr/>
          <p:nvPr/>
        </p:nvSpPr>
        <p:spPr>
          <a:xfrm>
            <a:off x="6961882" y="1425415"/>
            <a:ext cx="2973891" cy="369332"/>
          </a:xfrm>
          <a:prstGeom prst="rect">
            <a:avLst/>
          </a:prstGeom>
        </p:spPr>
        <p:txBody>
          <a:bodyPr wrap="none">
            <a:spAutoFit/>
          </a:bodyPr>
          <a:lstStyle/>
          <a:p>
            <a:r>
              <a:rPr lang="en-US" altLang="zh-CN" b="0" i="0" dirty="0" smtClean="0">
                <a:solidFill>
                  <a:srgbClr val="657B83"/>
                </a:solidFill>
                <a:effectLst/>
                <a:latin typeface="Menlo" charset="0"/>
              </a:rPr>
              <a:t>create database test</a:t>
            </a:r>
            <a:endParaRPr lang="zh-CN" altLang="en-US" dirty="0"/>
          </a:p>
        </p:txBody>
      </p:sp>
      <p:sp>
        <p:nvSpPr>
          <p:cNvPr id="8" name="矩形 7"/>
          <p:cNvSpPr/>
          <p:nvPr/>
        </p:nvSpPr>
        <p:spPr>
          <a:xfrm>
            <a:off x="2942753" y="1467193"/>
            <a:ext cx="2276585" cy="3693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a:spAutoFit/>
          </a:bodyPr>
          <a:lstStyle/>
          <a:p>
            <a:r>
              <a:rPr lang="en-US" altLang="zh-CN" b="0" i="0" smtClean="0">
                <a:solidFill>
                  <a:srgbClr val="657B83"/>
                </a:solidFill>
                <a:effectLst/>
                <a:latin typeface="Menlo" charset="0"/>
              </a:rPr>
              <a:t>create database</a:t>
            </a:r>
            <a:endParaRPr lang="zh-CN" altLang="en-US" dirty="0"/>
          </a:p>
        </p:txBody>
      </p:sp>
      <p:sp>
        <p:nvSpPr>
          <p:cNvPr id="9" name="矩形 8"/>
          <p:cNvSpPr/>
          <p:nvPr/>
        </p:nvSpPr>
        <p:spPr>
          <a:xfrm>
            <a:off x="7240805" y="2284981"/>
            <a:ext cx="1300356" cy="369332"/>
          </a:xfrm>
          <a:prstGeom prst="rect">
            <a:avLst/>
          </a:prstGeom>
        </p:spPr>
        <p:txBody>
          <a:bodyPr wrap="none">
            <a:spAutoFit/>
          </a:bodyPr>
          <a:lstStyle/>
          <a:p>
            <a:r>
              <a:rPr lang="en-US" altLang="zh-CN" b="0" i="0" smtClean="0">
                <a:solidFill>
                  <a:srgbClr val="657B83"/>
                </a:solidFill>
                <a:effectLst/>
                <a:latin typeface="Menlo" charset="0"/>
              </a:rPr>
              <a:t>use test</a:t>
            </a:r>
            <a:endParaRPr lang="zh-CN" altLang="en-US" dirty="0"/>
          </a:p>
        </p:txBody>
      </p:sp>
      <p:sp>
        <p:nvSpPr>
          <p:cNvPr id="10" name="矩形 9"/>
          <p:cNvSpPr/>
          <p:nvPr/>
        </p:nvSpPr>
        <p:spPr>
          <a:xfrm>
            <a:off x="3207248" y="2284981"/>
            <a:ext cx="1858201" cy="3693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a:spAutoFit/>
          </a:bodyPr>
          <a:lstStyle/>
          <a:p>
            <a:r>
              <a:rPr lang="en-US" altLang="zh-CN" smtClean="0">
                <a:solidFill>
                  <a:srgbClr val="657B83"/>
                </a:solidFill>
                <a:latin typeface="Menlo" charset="0"/>
              </a:rPr>
              <a:t>use</a:t>
            </a:r>
            <a:r>
              <a:rPr lang="en-US" altLang="zh-CN" b="0" i="0" smtClean="0">
                <a:solidFill>
                  <a:srgbClr val="657B83"/>
                </a:solidFill>
                <a:effectLst/>
                <a:latin typeface="Menlo" charset="0"/>
              </a:rPr>
              <a:t> database</a:t>
            </a:r>
            <a:endParaRPr lang="zh-CN" altLang="en-US" dirty="0"/>
          </a:p>
        </p:txBody>
      </p:sp>
      <p:sp>
        <p:nvSpPr>
          <p:cNvPr id="11" name="矩形 10"/>
          <p:cNvSpPr/>
          <p:nvPr/>
        </p:nvSpPr>
        <p:spPr>
          <a:xfrm>
            <a:off x="6096000" y="2897417"/>
            <a:ext cx="6096000" cy="923330"/>
          </a:xfrm>
          <a:prstGeom prst="rect">
            <a:avLst/>
          </a:prstGeom>
        </p:spPr>
        <p:txBody>
          <a:bodyPr>
            <a:spAutoFit/>
          </a:bodyPr>
          <a:lstStyle/>
          <a:p>
            <a:r>
              <a:rPr lang="en-US" altLang="zh-CN" dirty="0" smtClean="0"/>
              <a:t>create table student( name </a:t>
            </a:r>
            <a:r>
              <a:rPr lang="en-US" altLang="zh-CN" dirty="0" err="1" smtClean="0"/>
              <a:t>varchar</a:t>
            </a:r>
            <a:r>
              <a:rPr lang="en-US" altLang="zh-CN" dirty="0" smtClean="0"/>
              <a:t>(30) not null, English </a:t>
            </a:r>
            <a:r>
              <a:rPr lang="en-US" altLang="zh-CN" dirty="0" err="1" smtClean="0"/>
              <a:t>tinyint</a:t>
            </a:r>
            <a:r>
              <a:rPr lang="en-US" altLang="zh-CN" dirty="0" smtClean="0"/>
              <a:t> unsigned not null, Math </a:t>
            </a:r>
            <a:r>
              <a:rPr lang="en-US" altLang="zh-CN" dirty="0" err="1" smtClean="0"/>
              <a:t>tinyint</a:t>
            </a:r>
            <a:r>
              <a:rPr lang="en-US" altLang="zh-CN" dirty="0" smtClean="0"/>
              <a:t> unsigned not null, Computer </a:t>
            </a:r>
            <a:r>
              <a:rPr lang="en-US" altLang="zh-CN" dirty="0" err="1" smtClean="0"/>
              <a:t>tinyint</a:t>
            </a:r>
            <a:r>
              <a:rPr lang="en-US" altLang="zh-CN" dirty="0" smtClean="0"/>
              <a:t> unsigned not null );</a:t>
            </a:r>
          </a:p>
        </p:txBody>
      </p:sp>
      <p:sp>
        <p:nvSpPr>
          <p:cNvPr id="12" name="矩形 11"/>
          <p:cNvSpPr/>
          <p:nvPr/>
        </p:nvSpPr>
        <p:spPr>
          <a:xfrm>
            <a:off x="3442889" y="3120859"/>
            <a:ext cx="1386918" cy="3693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a:spAutoFit/>
          </a:bodyPr>
          <a:lstStyle/>
          <a:p>
            <a:r>
              <a:rPr lang="en-US" altLang="zh-CN" dirty="0" smtClean="0"/>
              <a:t>Create table</a:t>
            </a:r>
            <a:endParaRPr lang="zh-CN" altLang="en-US" dirty="0"/>
          </a:p>
        </p:txBody>
      </p:sp>
      <p:sp>
        <p:nvSpPr>
          <p:cNvPr id="13" name="矩形 12"/>
          <p:cNvSpPr/>
          <p:nvPr/>
        </p:nvSpPr>
        <p:spPr>
          <a:xfrm>
            <a:off x="6778289" y="4216632"/>
            <a:ext cx="6096000" cy="646331"/>
          </a:xfrm>
          <a:prstGeom prst="rect">
            <a:avLst/>
          </a:prstGeom>
        </p:spPr>
        <p:txBody>
          <a:bodyPr>
            <a:spAutoFit/>
          </a:bodyPr>
          <a:lstStyle/>
          <a:p>
            <a:r>
              <a:rPr lang="en-US" altLang="zh-CN" b="0" i="0" smtClean="0">
                <a:solidFill>
                  <a:srgbClr val="657B83"/>
                </a:solidFill>
                <a:effectLst/>
                <a:latin typeface="Menlo" charset="0"/>
              </a:rPr>
              <a:t>insert into student values("zhangsan",69,86,77);</a:t>
            </a:r>
            <a:endParaRPr lang="zh-CN" altLang="en-US" dirty="0"/>
          </a:p>
        </p:txBody>
      </p:sp>
      <p:sp>
        <p:nvSpPr>
          <p:cNvPr id="14" name="矩形 13"/>
          <p:cNvSpPr/>
          <p:nvPr/>
        </p:nvSpPr>
        <p:spPr>
          <a:xfrm>
            <a:off x="3545600" y="4493631"/>
            <a:ext cx="1234633" cy="3693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a:spAutoFit/>
          </a:bodyPr>
          <a:lstStyle/>
          <a:p>
            <a:r>
              <a:rPr lang="en-US" altLang="zh-CN" dirty="0" smtClean="0"/>
              <a:t>Insert data</a:t>
            </a:r>
            <a:endParaRPr lang="zh-CN" altLang="en-US" dirty="0"/>
          </a:p>
        </p:txBody>
      </p:sp>
      <p:sp>
        <p:nvSpPr>
          <p:cNvPr id="15" name="矩形 14"/>
          <p:cNvSpPr/>
          <p:nvPr/>
        </p:nvSpPr>
        <p:spPr>
          <a:xfrm>
            <a:off x="3463728" y="6310424"/>
            <a:ext cx="1345240" cy="3693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a:spAutoFit/>
          </a:bodyPr>
          <a:lstStyle/>
          <a:p>
            <a:r>
              <a:rPr lang="en-US" altLang="zh-CN" smtClean="0"/>
              <a:t>Query table</a:t>
            </a:r>
            <a:endParaRPr lang="zh-CN" altLang="en-US" dirty="0"/>
          </a:p>
        </p:txBody>
      </p:sp>
      <p:sp>
        <p:nvSpPr>
          <p:cNvPr id="16" name="矩形 15"/>
          <p:cNvSpPr/>
          <p:nvPr/>
        </p:nvSpPr>
        <p:spPr>
          <a:xfrm>
            <a:off x="6217650" y="5258848"/>
            <a:ext cx="6096000" cy="646331"/>
          </a:xfrm>
          <a:prstGeom prst="rect">
            <a:avLst/>
          </a:prstGeom>
        </p:spPr>
        <p:txBody>
          <a:bodyPr>
            <a:spAutoFit/>
          </a:bodyPr>
          <a:lstStyle/>
          <a:p>
            <a:r>
              <a:rPr lang="en-US" altLang="zh-CN" b="0" i="0" dirty="0" smtClean="0">
                <a:solidFill>
                  <a:srgbClr val="657B83"/>
                </a:solidFill>
                <a:effectLst/>
                <a:latin typeface="Menlo" charset="0"/>
              </a:rPr>
              <a:t>update student set Math=95 where name="</a:t>
            </a:r>
            <a:r>
              <a:rPr lang="en-US" altLang="zh-CN" b="0" i="0" dirty="0" err="1" smtClean="0">
                <a:solidFill>
                  <a:srgbClr val="657B83"/>
                </a:solidFill>
                <a:effectLst/>
                <a:latin typeface="Menlo" charset="0"/>
              </a:rPr>
              <a:t>lisi</a:t>
            </a:r>
            <a:r>
              <a:rPr lang="en-US" altLang="zh-CN" b="0" i="0" dirty="0" smtClean="0">
                <a:solidFill>
                  <a:srgbClr val="657B83"/>
                </a:solidFill>
                <a:effectLst/>
                <a:latin typeface="Menlo" charset="0"/>
              </a:rPr>
              <a:t>";</a:t>
            </a:r>
            <a:endParaRPr lang="zh-CN" altLang="en-US" dirty="0"/>
          </a:p>
        </p:txBody>
      </p:sp>
      <p:sp>
        <p:nvSpPr>
          <p:cNvPr id="17" name="矩形 16"/>
          <p:cNvSpPr/>
          <p:nvPr/>
        </p:nvSpPr>
        <p:spPr>
          <a:xfrm>
            <a:off x="3456633" y="5479427"/>
            <a:ext cx="1412566" cy="36933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none">
            <a:spAutoFit/>
          </a:bodyPr>
          <a:lstStyle/>
          <a:p>
            <a:r>
              <a:rPr lang="en-US" altLang="zh-CN" dirty="0" smtClean="0"/>
              <a:t>Update data</a:t>
            </a:r>
            <a:endParaRPr lang="zh-CN" altLang="en-US" dirty="0"/>
          </a:p>
        </p:txBody>
      </p:sp>
      <p:sp>
        <p:nvSpPr>
          <p:cNvPr id="18" name="矩形 17"/>
          <p:cNvSpPr/>
          <p:nvPr/>
        </p:nvSpPr>
        <p:spPr>
          <a:xfrm>
            <a:off x="6217650" y="6033425"/>
            <a:ext cx="6096000" cy="369332"/>
          </a:xfrm>
          <a:prstGeom prst="rect">
            <a:avLst/>
          </a:prstGeom>
        </p:spPr>
        <p:txBody>
          <a:bodyPr>
            <a:spAutoFit/>
          </a:bodyPr>
          <a:lstStyle/>
          <a:p>
            <a:r>
              <a:rPr lang="en-US" altLang="zh-CN" b="0" i="0" dirty="0" smtClean="0">
                <a:solidFill>
                  <a:srgbClr val="657B83"/>
                </a:solidFill>
                <a:effectLst/>
                <a:latin typeface="Menlo" charset="0"/>
              </a:rPr>
              <a:t>Select</a:t>
            </a:r>
            <a:r>
              <a:rPr lang="zh-CN" altLang="en-US" b="0" i="0" dirty="0" smtClean="0">
                <a:solidFill>
                  <a:srgbClr val="657B83"/>
                </a:solidFill>
                <a:effectLst/>
                <a:latin typeface="Menlo" charset="0"/>
              </a:rPr>
              <a:t> * </a:t>
            </a:r>
            <a:r>
              <a:rPr lang="en-US" altLang="zh-CN" b="0" i="0" dirty="0" smtClean="0">
                <a:solidFill>
                  <a:srgbClr val="657B83"/>
                </a:solidFill>
                <a:effectLst/>
                <a:latin typeface="Menlo" charset="0"/>
              </a:rPr>
              <a:t>from</a:t>
            </a:r>
            <a:r>
              <a:rPr lang="zh-CN" altLang="en-US" b="0" i="0" dirty="0" smtClean="0">
                <a:solidFill>
                  <a:srgbClr val="657B83"/>
                </a:solidFill>
                <a:effectLst/>
                <a:latin typeface="Menlo" charset="0"/>
              </a:rPr>
              <a:t> </a:t>
            </a:r>
            <a:r>
              <a:rPr lang="en-US" altLang="zh-CN" b="0" i="0" dirty="0" smtClean="0">
                <a:solidFill>
                  <a:srgbClr val="657B83"/>
                </a:solidFill>
                <a:effectLst/>
                <a:latin typeface="Menlo" charset="0"/>
              </a:rPr>
              <a:t>student</a:t>
            </a:r>
            <a:r>
              <a:rPr lang="zh-CN" altLang="en-US" b="0" i="0" dirty="0" smtClean="0">
                <a:solidFill>
                  <a:srgbClr val="657B83"/>
                </a:solidFill>
                <a:effectLst/>
                <a:latin typeface="Menlo" charset="0"/>
              </a:rPr>
              <a:t> </a:t>
            </a:r>
            <a:r>
              <a:rPr lang="en-US" altLang="zh-CN" b="0" i="0" dirty="0" smtClean="0">
                <a:solidFill>
                  <a:srgbClr val="657B83"/>
                </a:solidFill>
                <a:effectLst/>
                <a:latin typeface="Menlo" charset="0"/>
              </a:rPr>
              <a:t>where name="</a:t>
            </a:r>
            <a:r>
              <a:rPr lang="en-US" altLang="zh-CN" b="0" i="0" dirty="0" err="1" smtClean="0">
                <a:solidFill>
                  <a:srgbClr val="657B83"/>
                </a:solidFill>
                <a:effectLst/>
                <a:latin typeface="Menlo" charset="0"/>
              </a:rPr>
              <a:t>lisi</a:t>
            </a:r>
            <a:r>
              <a:rPr lang="en-US" altLang="zh-CN" b="0" i="0" dirty="0" smtClean="0">
                <a:solidFill>
                  <a:srgbClr val="657B83"/>
                </a:solidFill>
                <a:effectLst/>
                <a:latin typeface="Menlo" charset="0"/>
              </a:rPr>
              <a:t>";</a:t>
            </a:r>
            <a:endParaRPr lang="zh-CN" altLang="en-US" dirty="0"/>
          </a:p>
        </p:txBody>
      </p:sp>
    </p:spTree>
    <p:extLst>
      <p:ext uri="{BB962C8B-B14F-4D97-AF65-F5344CB8AC3E}">
        <p14:creationId xmlns:p14="http://schemas.microsoft.com/office/powerpoint/2010/main" val="1060365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856660" y="434633"/>
            <a:ext cx="5593198" cy="369332"/>
          </a:xfrm>
          <a:prstGeom prst="rect">
            <a:avLst/>
          </a:prstGeom>
        </p:spPr>
        <p:txBody>
          <a:bodyPr wrap="none">
            <a:spAutoFit/>
          </a:bodyPr>
          <a:lstStyle/>
          <a:p>
            <a:r>
              <a:rPr lang="en-US" altLang="zh-CN" b="0" i="0" smtClean="0">
                <a:solidFill>
                  <a:srgbClr val="333333"/>
                </a:solidFill>
                <a:effectLst/>
                <a:latin typeface="Verdana" charset="0"/>
              </a:rPr>
              <a:t>a database can be seen as the following figure</a:t>
            </a:r>
            <a:endParaRPr lang="zh-CN" altLang="en-US" dirty="0"/>
          </a:p>
        </p:txBody>
      </p:sp>
      <p:pic>
        <p:nvPicPr>
          <p:cNvPr id="6" name="图片 5"/>
          <p:cNvPicPr>
            <a:picLocks noChangeAspect="1"/>
          </p:cNvPicPr>
          <p:nvPr/>
        </p:nvPicPr>
        <p:blipFill>
          <a:blip r:embed="rId3"/>
          <a:stretch>
            <a:fillRect/>
          </a:stretch>
        </p:blipFill>
        <p:spPr>
          <a:xfrm>
            <a:off x="3342924" y="1319354"/>
            <a:ext cx="4620670" cy="5219300"/>
          </a:xfrm>
          <a:prstGeom prst="rect">
            <a:avLst/>
          </a:prstGeom>
        </p:spPr>
      </p:pic>
      <p:sp>
        <p:nvSpPr>
          <p:cNvPr id="7" name="矩形 6"/>
          <p:cNvSpPr/>
          <p:nvPr/>
        </p:nvSpPr>
        <p:spPr>
          <a:xfrm>
            <a:off x="1086195" y="950022"/>
            <a:ext cx="10468495" cy="369332"/>
          </a:xfrm>
          <a:prstGeom prst="rect">
            <a:avLst/>
          </a:prstGeom>
        </p:spPr>
        <p:txBody>
          <a:bodyPr wrap="square">
            <a:spAutoFit/>
          </a:bodyPr>
          <a:lstStyle/>
          <a:p>
            <a:r>
              <a:rPr lang="en-US" altLang="zh-CN" b="1" i="0" smtClean="0">
                <a:solidFill>
                  <a:srgbClr val="333333"/>
                </a:solidFill>
                <a:effectLst/>
                <a:latin typeface="Verdana" charset="0"/>
              </a:rPr>
              <a:t>a database is divided into multiple components that interact with each other</a:t>
            </a:r>
            <a:r>
              <a:rPr lang="en-US" altLang="zh-CN" b="0" i="0" smtClean="0">
                <a:solidFill>
                  <a:srgbClr val="333333"/>
                </a:solidFill>
                <a:effectLst/>
                <a:latin typeface="Verdana" charset="0"/>
              </a:rPr>
              <a:t>.</a:t>
            </a:r>
            <a:endParaRPr lang="zh-CN" altLang="en-US" dirty="0"/>
          </a:p>
        </p:txBody>
      </p:sp>
    </p:spTree>
    <p:extLst>
      <p:ext uri="{BB962C8B-B14F-4D97-AF65-F5344CB8AC3E}">
        <p14:creationId xmlns:p14="http://schemas.microsoft.com/office/powerpoint/2010/main" val="1790911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397134" y="1011028"/>
            <a:ext cx="6096000" cy="646331"/>
          </a:xfrm>
          <a:prstGeom prst="rect">
            <a:avLst/>
          </a:prstGeom>
        </p:spPr>
        <p:txBody>
          <a:bodyPr>
            <a:spAutoFit/>
          </a:bodyPr>
          <a:lstStyle/>
          <a:p>
            <a:r>
              <a:rPr lang="en-US" altLang="zh-CN" b="0" i="0" smtClean="0">
                <a:solidFill>
                  <a:srgbClr val="333333"/>
                </a:solidFill>
                <a:effectLst/>
                <a:latin typeface="Verdana" charset="0"/>
              </a:rPr>
              <a:t>how a database manages an SQL query through the following processes:</a:t>
            </a:r>
            <a:endParaRPr lang="zh-CN" altLang="en-US" dirty="0"/>
          </a:p>
        </p:txBody>
      </p:sp>
      <p:sp>
        <p:nvSpPr>
          <p:cNvPr id="5" name="矩形 4"/>
          <p:cNvSpPr/>
          <p:nvPr/>
        </p:nvSpPr>
        <p:spPr>
          <a:xfrm>
            <a:off x="1014156" y="3241963"/>
            <a:ext cx="1363288" cy="997527"/>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smtClean="0">
                <a:solidFill>
                  <a:srgbClr val="00B0F0"/>
                </a:solidFill>
              </a:rPr>
              <a:t>Client</a:t>
            </a:r>
            <a:endParaRPr kumimoji="1" lang="zh-CN" altLang="en-US" dirty="0">
              <a:solidFill>
                <a:srgbClr val="00B0F0"/>
              </a:solidFill>
            </a:endParaRPr>
          </a:p>
        </p:txBody>
      </p:sp>
      <p:sp>
        <p:nvSpPr>
          <p:cNvPr id="7" name="矩形 6"/>
          <p:cNvSpPr/>
          <p:nvPr/>
        </p:nvSpPr>
        <p:spPr>
          <a:xfrm>
            <a:off x="3316777" y="2282874"/>
            <a:ext cx="7074132" cy="26881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8" name="矩形 7"/>
          <p:cNvSpPr/>
          <p:nvPr/>
        </p:nvSpPr>
        <p:spPr>
          <a:xfrm>
            <a:off x="3890357" y="3241964"/>
            <a:ext cx="1363288" cy="99752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kumimoji="1" lang="en-US" altLang="zh-CN" dirty="0" smtClean="0"/>
              <a:t>Client</a:t>
            </a:r>
            <a:r>
              <a:rPr kumimoji="1" lang="zh-CN" altLang="en-US" dirty="0" smtClean="0"/>
              <a:t> </a:t>
            </a:r>
            <a:r>
              <a:rPr kumimoji="1" lang="en-US" altLang="zh-CN" dirty="0" smtClean="0"/>
              <a:t>Manager</a:t>
            </a:r>
            <a:endParaRPr kumimoji="1" lang="zh-CN" altLang="en-US" dirty="0"/>
          </a:p>
        </p:txBody>
      </p:sp>
      <p:sp>
        <p:nvSpPr>
          <p:cNvPr id="9" name="矩形 8"/>
          <p:cNvSpPr/>
          <p:nvPr/>
        </p:nvSpPr>
        <p:spPr>
          <a:xfrm>
            <a:off x="6084914" y="3241964"/>
            <a:ext cx="1363288" cy="997527"/>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kumimoji="1" lang="en-US" altLang="zh-CN" dirty="0" smtClean="0"/>
              <a:t>Query</a:t>
            </a:r>
            <a:r>
              <a:rPr kumimoji="1" lang="zh-CN" altLang="en-US" dirty="0" smtClean="0"/>
              <a:t> </a:t>
            </a:r>
            <a:r>
              <a:rPr kumimoji="1" lang="en-US" altLang="zh-CN" dirty="0" smtClean="0"/>
              <a:t>Manager</a:t>
            </a:r>
            <a:endParaRPr kumimoji="1" lang="zh-CN" altLang="en-US" dirty="0"/>
          </a:p>
        </p:txBody>
      </p:sp>
      <p:sp>
        <p:nvSpPr>
          <p:cNvPr id="10" name="矩形 9"/>
          <p:cNvSpPr/>
          <p:nvPr/>
        </p:nvSpPr>
        <p:spPr>
          <a:xfrm>
            <a:off x="8279471" y="3241963"/>
            <a:ext cx="1363288" cy="997527"/>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kumimoji="1" lang="en-US" altLang="zh-CN" dirty="0" smtClean="0"/>
              <a:t>Data</a:t>
            </a:r>
            <a:r>
              <a:rPr kumimoji="1" lang="zh-CN" altLang="en-US" dirty="0" smtClean="0"/>
              <a:t> </a:t>
            </a:r>
            <a:r>
              <a:rPr kumimoji="1" lang="en-US" altLang="zh-CN" dirty="0" smtClean="0"/>
              <a:t>Manager</a:t>
            </a:r>
            <a:endParaRPr kumimoji="1" lang="zh-CN" altLang="en-US" dirty="0"/>
          </a:p>
        </p:txBody>
      </p:sp>
      <p:sp>
        <p:nvSpPr>
          <p:cNvPr id="11" name="文本框 10"/>
          <p:cNvSpPr txBox="1"/>
          <p:nvPr/>
        </p:nvSpPr>
        <p:spPr>
          <a:xfrm>
            <a:off x="6084914" y="2385616"/>
            <a:ext cx="1479892" cy="461665"/>
          </a:xfrm>
          <a:prstGeom prst="rect">
            <a:avLst/>
          </a:prstGeom>
          <a:noFill/>
        </p:spPr>
        <p:txBody>
          <a:bodyPr wrap="none" rtlCol="0">
            <a:spAutoFit/>
          </a:bodyPr>
          <a:lstStyle/>
          <a:p>
            <a:r>
              <a:rPr kumimoji="1" lang="en-US" altLang="zh-CN" sz="2400" b="1" dirty="0" smtClean="0"/>
              <a:t>Database</a:t>
            </a:r>
            <a:endParaRPr kumimoji="1" lang="zh-CN" altLang="en-US" sz="2400" b="1" dirty="0"/>
          </a:p>
        </p:txBody>
      </p:sp>
      <p:cxnSp>
        <p:nvCxnSpPr>
          <p:cNvPr id="13" name="直线箭头连接符 12"/>
          <p:cNvCxnSpPr/>
          <p:nvPr/>
        </p:nvCxnSpPr>
        <p:spPr>
          <a:xfrm>
            <a:off x="2377444" y="3507971"/>
            <a:ext cx="151291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p:cNvCxnSpPr/>
          <p:nvPr/>
        </p:nvCxnSpPr>
        <p:spPr>
          <a:xfrm flipH="1">
            <a:off x="2377444" y="3940233"/>
            <a:ext cx="1512913" cy="16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左右箭头 19"/>
          <p:cNvSpPr/>
          <p:nvPr/>
        </p:nvSpPr>
        <p:spPr>
          <a:xfrm>
            <a:off x="5228710" y="3681240"/>
            <a:ext cx="831269" cy="11897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左右箭头 20"/>
          <p:cNvSpPr/>
          <p:nvPr/>
        </p:nvSpPr>
        <p:spPr>
          <a:xfrm>
            <a:off x="7448202" y="3681240"/>
            <a:ext cx="831269" cy="11897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27186455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15230</TotalTime>
  <Words>1301</Words>
  <Application>Microsoft Macintosh PowerPoint</Application>
  <PresentationFormat>宽屏</PresentationFormat>
  <Paragraphs>414</Paragraphs>
  <Slides>32</Slides>
  <Notes>6</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32</vt:i4>
      </vt:variant>
    </vt:vector>
  </HeadingPairs>
  <TitlesOfParts>
    <vt:vector size="49" baseType="lpstr">
      <vt:lpstr>-apple-system</vt:lpstr>
      <vt:lpstr>Calibri</vt:lpstr>
      <vt:lpstr>DengXian</vt:lpstr>
      <vt:lpstr>DengXian Light</vt:lpstr>
      <vt:lpstr>inherit</vt:lpstr>
      <vt:lpstr>Mangal</vt:lpstr>
      <vt:lpstr>Menlo</vt:lpstr>
      <vt:lpstr>Microsoft YaHei</vt:lpstr>
      <vt:lpstr>Monaco</vt:lpstr>
      <vt:lpstr>Open Sans</vt:lpstr>
      <vt:lpstr>Oxygen</vt:lpstr>
      <vt:lpstr>Times New Roman</vt:lpstr>
      <vt:lpstr>Verdana</vt:lpstr>
      <vt:lpstr>Wingdings</vt:lpstr>
      <vt:lpstr>宋体</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Microsoft Office 用户</cp:lastModifiedBy>
  <cp:revision>51</cp:revision>
  <dcterms:created xsi:type="dcterms:W3CDTF">2017-11-04T03:58:11Z</dcterms:created>
  <dcterms:modified xsi:type="dcterms:W3CDTF">2017-11-14T17:48:32Z</dcterms:modified>
</cp:coreProperties>
</file>

<file path=docProps/thumbnail.jpeg>
</file>